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468" r:id="rId2"/>
    <p:sldId id="381" r:id="rId3"/>
    <p:sldId id="514" r:id="rId4"/>
    <p:sldId id="516" r:id="rId5"/>
    <p:sldId id="512" r:id="rId6"/>
    <p:sldId id="517" r:id="rId7"/>
    <p:sldId id="518" r:id="rId8"/>
    <p:sldId id="519" r:id="rId9"/>
    <p:sldId id="520" r:id="rId10"/>
    <p:sldId id="521" r:id="rId11"/>
    <p:sldId id="522" r:id="rId12"/>
    <p:sldId id="523" r:id="rId13"/>
    <p:sldId id="524" r:id="rId14"/>
    <p:sldId id="525" r:id="rId15"/>
    <p:sldId id="526" r:id="rId16"/>
    <p:sldId id="527" r:id="rId17"/>
    <p:sldId id="528" r:id="rId18"/>
    <p:sldId id="529" r:id="rId19"/>
    <p:sldId id="530" r:id="rId20"/>
    <p:sldId id="531" r:id="rId21"/>
    <p:sldId id="703" r:id="rId22"/>
    <p:sldId id="704" r:id="rId23"/>
    <p:sldId id="705" r:id="rId24"/>
    <p:sldId id="535" r:id="rId25"/>
    <p:sldId id="536" r:id="rId26"/>
    <p:sldId id="537" r:id="rId27"/>
    <p:sldId id="538" r:id="rId28"/>
    <p:sldId id="539" r:id="rId29"/>
    <p:sldId id="540" r:id="rId30"/>
    <p:sldId id="541" r:id="rId31"/>
    <p:sldId id="542" r:id="rId32"/>
    <p:sldId id="543" r:id="rId33"/>
    <p:sldId id="544" r:id="rId34"/>
    <p:sldId id="546" r:id="rId35"/>
    <p:sldId id="635" r:id="rId36"/>
    <p:sldId id="549" r:id="rId37"/>
    <p:sldId id="550" r:id="rId38"/>
    <p:sldId id="553" r:id="rId39"/>
    <p:sldId id="554" r:id="rId40"/>
    <p:sldId id="636" r:id="rId41"/>
    <p:sldId id="557" r:id="rId42"/>
    <p:sldId id="559" r:id="rId43"/>
    <p:sldId id="560" r:id="rId44"/>
    <p:sldId id="561" r:id="rId45"/>
    <p:sldId id="572" r:id="rId46"/>
    <p:sldId id="573" r:id="rId47"/>
    <p:sldId id="574" r:id="rId48"/>
    <p:sldId id="585" r:id="rId49"/>
    <p:sldId id="586" r:id="rId50"/>
    <p:sldId id="706" r:id="rId51"/>
    <p:sldId id="707" r:id="rId52"/>
    <p:sldId id="708" r:id="rId53"/>
    <p:sldId id="637" r:id="rId54"/>
    <p:sldId id="639" r:id="rId55"/>
    <p:sldId id="640" r:id="rId56"/>
    <p:sldId id="641" r:id="rId57"/>
    <p:sldId id="642" r:id="rId58"/>
    <p:sldId id="643" r:id="rId59"/>
    <p:sldId id="645" r:id="rId60"/>
    <p:sldId id="647" r:id="rId61"/>
    <p:sldId id="648" r:id="rId62"/>
    <p:sldId id="650" r:id="rId63"/>
    <p:sldId id="651" r:id="rId64"/>
    <p:sldId id="653" r:id="rId65"/>
    <p:sldId id="654" r:id="rId66"/>
    <p:sldId id="655" r:id="rId67"/>
    <p:sldId id="657" r:id="rId68"/>
    <p:sldId id="658" r:id="rId69"/>
    <p:sldId id="659" r:id="rId70"/>
    <p:sldId id="660" r:id="rId71"/>
    <p:sldId id="661" r:id="rId72"/>
    <p:sldId id="662" r:id="rId73"/>
    <p:sldId id="663" r:id="rId74"/>
    <p:sldId id="667" r:id="rId75"/>
    <p:sldId id="668" r:id="rId76"/>
    <p:sldId id="670" r:id="rId77"/>
    <p:sldId id="672" r:id="rId78"/>
    <p:sldId id="673" r:id="rId79"/>
    <p:sldId id="674" r:id="rId80"/>
    <p:sldId id="675" r:id="rId81"/>
    <p:sldId id="676" r:id="rId82"/>
    <p:sldId id="677" r:id="rId83"/>
    <p:sldId id="678" r:id="rId84"/>
    <p:sldId id="679" r:id="rId85"/>
    <p:sldId id="680" r:id="rId86"/>
    <p:sldId id="681" r:id="rId87"/>
    <p:sldId id="682" r:id="rId88"/>
    <p:sldId id="683" r:id="rId89"/>
    <p:sldId id="684" r:id="rId90"/>
    <p:sldId id="685" r:id="rId91"/>
    <p:sldId id="686" r:id="rId92"/>
    <p:sldId id="687" r:id="rId93"/>
    <p:sldId id="696" r:id="rId94"/>
    <p:sldId id="697" r:id="rId95"/>
    <p:sldId id="698" r:id="rId96"/>
    <p:sldId id="699" r:id="rId97"/>
    <p:sldId id="700" r:id="rId98"/>
    <p:sldId id="701" r:id="rId99"/>
    <p:sldId id="702" r:id="rId100"/>
    <p:sldId id="464" r:id="rId101"/>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727C0728-BFBA-4018-A895-7E45D940962F}">
          <p14:sldIdLst>
            <p14:sldId id="468"/>
            <p14:sldId id="381"/>
            <p14:sldId id="514"/>
            <p14:sldId id="516"/>
            <p14:sldId id="512"/>
            <p14:sldId id="517"/>
            <p14:sldId id="518"/>
            <p14:sldId id="519"/>
            <p14:sldId id="520"/>
            <p14:sldId id="521"/>
            <p14:sldId id="522"/>
            <p14:sldId id="523"/>
            <p14:sldId id="524"/>
            <p14:sldId id="525"/>
            <p14:sldId id="526"/>
            <p14:sldId id="527"/>
            <p14:sldId id="528"/>
            <p14:sldId id="529"/>
            <p14:sldId id="530"/>
            <p14:sldId id="531"/>
            <p14:sldId id="703"/>
            <p14:sldId id="704"/>
            <p14:sldId id="705"/>
            <p14:sldId id="535"/>
            <p14:sldId id="536"/>
            <p14:sldId id="537"/>
            <p14:sldId id="538"/>
            <p14:sldId id="539"/>
            <p14:sldId id="540"/>
            <p14:sldId id="541"/>
            <p14:sldId id="542"/>
            <p14:sldId id="543"/>
            <p14:sldId id="544"/>
            <p14:sldId id="546"/>
            <p14:sldId id="635"/>
            <p14:sldId id="549"/>
            <p14:sldId id="550"/>
            <p14:sldId id="553"/>
            <p14:sldId id="554"/>
            <p14:sldId id="636"/>
            <p14:sldId id="557"/>
            <p14:sldId id="559"/>
            <p14:sldId id="560"/>
            <p14:sldId id="561"/>
            <p14:sldId id="572"/>
            <p14:sldId id="573"/>
            <p14:sldId id="574"/>
            <p14:sldId id="585"/>
            <p14:sldId id="586"/>
            <p14:sldId id="706"/>
            <p14:sldId id="707"/>
            <p14:sldId id="708"/>
            <p14:sldId id="637"/>
            <p14:sldId id="639"/>
            <p14:sldId id="640"/>
            <p14:sldId id="641"/>
            <p14:sldId id="642"/>
            <p14:sldId id="643"/>
            <p14:sldId id="645"/>
            <p14:sldId id="647"/>
            <p14:sldId id="648"/>
            <p14:sldId id="650"/>
            <p14:sldId id="651"/>
            <p14:sldId id="653"/>
            <p14:sldId id="654"/>
            <p14:sldId id="655"/>
            <p14:sldId id="657"/>
            <p14:sldId id="658"/>
            <p14:sldId id="659"/>
            <p14:sldId id="660"/>
            <p14:sldId id="661"/>
            <p14:sldId id="662"/>
            <p14:sldId id="663"/>
            <p14:sldId id="667"/>
            <p14:sldId id="668"/>
            <p14:sldId id="670"/>
            <p14:sldId id="672"/>
            <p14:sldId id="673"/>
            <p14:sldId id="674"/>
            <p14:sldId id="675"/>
            <p14:sldId id="676"/>
            <p14:sldId id="677"/>
            <p14:sldId id="678"/>
            <p14:sldId id="679"/>
            <p14:sldId id="680"/>
            <p14:sldId id="681"/>
            <p14:sldId id="682"/>
            <p14:sldId id="683"/>
            <p14:sldId id="684"/>
            <p14:sldId id="685"/>
            <p14:sldId id="686"/>
            <p14:sldId id="687"/>
            <p14:sldId id="696"/>
            <p14:sldId id="697"/>
            <p14:sldId id="698"/>
            <p14:sldId id="699"/>
            <p14:sldId id="700"/>
            <p14:sldId id="701"/>
            <p14:sldId id="702"/>
            <p14:sldId id="464"/>
          </p14:sldIdLst>
        </p14:section>
        <p14:section name="COURSE CONTENT" id="{F4927CBE-FA17-46D1-BAAE-887D0AF2CCBF}">
          <p14:sldIdLst/>
        </p14:section>
        <p14:section name="REFERENCE" id="{82098E28-DACF-4424-86A1-E861B2DCC6FF}">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008FD5"/>
    <a:srgbClr val="558FD5"/>
    <a:srgbClr val="0079B8"/>
    <a:srgbClr val="0081BD"/>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44" autoAdjust="0"/>
  </p:normalViewPr>
  <p:slideViewPr>
    <p:cSldViewPr>
      <p:cViewPr varScale="1">
        <p:scale>
          <a:sx n="70" d="100"/>
          <a:sy n="70" d="100"/>
        </p:scale>
        <p:origin x="1386" y="84"/>
      </p:cViewPr>
      <p:guideLst>
        <p:guide orient="horz" pos="2160"/>
        <p:guide pos="2880"/>
      </p:guideLst>
    </p:cSldViewPr>
  </p:slideViewPr>
  <p:notesTextViewPr>
    <p:cViewPr>
      <p:scale>
        <a:sx n="1" d="1"/>
        <a:sy n="1" d="1"/>
      </p:scale>
      <p:origin x="0" y="0"/>
    </p:cViewPr>
  </p:notesTextViewPr>
  <p:sorterViewPr>
    <p:cViewPr>
      <p:scale>
        <a:sx n="66" d="100"/>
        <a:sy n="66" d="100"/>
      </p:scale>
      <p:origin x="0" y="133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AEE9C4-5AC8-4E77-8894-2F4D5E722448}" type="doc">
      <dgm:prSet loTypeId="urn:microsoft.com/office/officeart/2005/8/layout/vList5" loCatId="list" qsTypeId="urn:microsoft.com/office/officeart/2005/8/quickstyle/simple3" qsCatId="simple" csTypeId="urn:microsoft.com/office/officeart/2005/8/colors/colorful1#14" csCatId="colorful" phldr="1"/>
      <dgm:spPr/>
      <dgm:t>
        <a:bodyPr/>
        <a:lstStyle/>
        <a:p>
          <a:endParaRPr lang="en-US"/>
        </a:p>
      </dgm:t>
    </dgm:pt>
    <dgm:pt modelId="{3FE50028-BF5A-4BBB-A003-889977E5CD07}">
      <dgm:prSet phldrT="[Text]" custT="1"/>
      <dgm:spPr/>
      <dgm:t>
        <a:bodyPr/>
        <a:lstStyle/>
        <a:p>
          <a:r>
            <a:rPr lang="en-GB" altLang="en-US" sz="2200" b="0" dirty="0" smtClean="0">
              <a:latin typeface="Open Sans"/>
            </a:rPr>
            <a:t>Simple Attribute</a:t>
          </a:r>
          <a:endParaRPr lang="en-US" sz="2200" b="0" dirty="0">
            <a:latin typeface="Open Sans"/>
          </a:endParaRPr>
        </a:p>
      </dgm:t>
    </dgm:pt>
    <dgm:pt modelId="{57A1B69A-2D2A-4365-A684-0FD99A928817}" type="parTrans" cxnId="{58085D0B-79E5-40A5-8C72-B3961669FFFE}">
      <dgm:prSet/>
      <dgm:spPr/>
      <dgm:t>
        <a:bodyPr/>
        <a:lstStyle/>
        <a:p>
          <a:endParaRPr lang="en-US" sz="1800" b="0">
            <a:latin typeface="Open Sans"/>
          </a:endParaRPr>
        </a:p>
      </dgm:t>
    </dgm:pt>
    <dgm:pt modelId="{521CE8C0-6596-48CC-A9EB-784165B06AD9}" type="sibTrans" cxnId="{58085D0B-79E5-40A5-8C72-B3961669FFFE}">
      <dgm:prSet/>
      <dgm:spPr/>
      <dgm:t>
        <a:bodyPr/>
        <a:lstStyle/>
        <a:p>
          <a:endParaRPr lang="en-US" sz="1800" b="0">
            <a:latin typeface="Open Sans"/>
          </a:endParaRPr>
        </a:p>
      </dgm:t>
    </dgm:pt>
    <dgm:pt modelId="{F3A389B6-F1E5-4847-A20A-434B920E9641}">
      <dgm:prSet phldrT="[Text]" custT="1"/>
      <dgm:spPr/>
      <dgm:t>
        <a:bodyPr/>
        <a:lstStyle/>
        <a:p>
          <a:r>
            <a:rPr lang="en-GB" altLang="en-US" sz="1800" b="0" dirty="0" smtClean="0">
              <a:latin typeface="Open Sans"/>
            </a:rPr>
            <a:t>Attribute composed of a single component with an independent existence</a:t>
          </a:r>
          <a:endParaRPr lang="en-US" sz="1800" b="0" dirty="0">
            <a:latin typeface="Open Sans"/>
          </a:endParaRPr>
        </a:p>
      </dgm:t>
    </dgm:pt>
    <dgm:pt modelId="{D7B8033A-7E43-4F74-A3E7-2D25C719421E}" type="parTrans" cxnId="{B84AF10E-424C-4F9F-BE79-2C9266071581}">
      <dgm:prSet/>
      <dgm:spPr/>
      <dgm:t>
        <a:bodyPr/>
        <a:lstStyle/>
        <a:p>
          <a:endParaRPr lang="en-US" sz="1800" b="0">
            <a:latin typeface="Open Sans"/>
          </a:endParaRPr>
        </a:p>
      </dgm:t>
    </dgm:pt>
    <dgm:pt modelId="{D5C84289-8FCA-4785-A6BF-FEB7D30ECB1B}" type="sibTrans" cxnId="{B84AF10E-424C-4F9F-BE79-2C9266071581}">
      <dgm:prSet/>
      <dgm:spPr/>
      <dgm:t>
        <a:bodyPr/>
        <a:lstStyle/>
        <a:p>
          <a:endParaRPr lang="en-US" sz="1800" b="0">
            <a:latin typeface="Open Sans"/>
          </a:endParaRPr>
        </a:p>
      </dgm:t>
    </dgm:pt>
    <dgm:pt modelId="{8A9D951A-CBBD-4EFE-98D9-942832914984}">
      <dgm:prSet phldrT="[Text]" custT="1"/>
      <dgm:spPr/>
      <dgm:t>
        <a:bodyPr/>
        <a:lstStyle/>
        <a:p>
          <a:r>
            <a:rPr lang="en-GB" altLang="en-US" sz="2200" b="0" dirty="0" smtClean="0">
              <a:latin typeface="Open Sans"/>
            </a:rPr>
            <a:t>Composite Attribute</a:t>
          </a:r>
          <a:endParaRPr lang="en-US" sz="2200" b="0" dirty="0">
            <a:latin typeface="Open Sans"/>
          </a:endParaRPr>
        </a:p>
      </dgm:t>
    </dgm:pt>
    <dgm:pt modelId="{FE855602-BB9E-4181-97B2-098B03EE9FF8}" type="parTrans" cxnId="{C3027789-0452-417C-AE82-BDD5C940EC14}">
      <dgm:prSet/>
      <dgm:spPr/>
      <dgm:t>
        <a:bodyPr/>
        <a:lstStyle/>
        <a:p>
          <a:endParaRPr lang="en-US" sz="1800" b="0">
            <a:latin typeface="Open Sans"/>
          </a:endParaRPr>
        </a:p>
      </dgm:t>
    </dgm:pt>
    <dgm:pt modelId="{F79000CC-B8FD-46DF-B96E-1B67B42DC08D}" type="sibTrans" cxnId="{C3027789-0452-417C-AE82-BDD5C940EC14}">
      <dgm:prSet/>
      <dgm:spPr/>
      <dgm:t>
        <a:bodyPr/>
        <a:lstStyle/>
        <a:p>
          <a:endParaRPr lang="en-US" sz="1800" b="0">
            <a:latin typeface="Open Sans"/>
          </a:endParaRPr>
        </a:p>
      </dgm:t>
    </dgm:pt>
    <dgm:pt modelId="{5BA97F9E-7B26-45C5-8C51-E5AB2744AECD}">
      <dgm:prSet phldrT="[Text]" custT="1"/>
      <dgm:spPr/>
      <dgm:t>
        <a:bodyPr/>
        <a:lstStyle/>
        <a:p>
          <a:r>
            <a:rPr lang="en-GB" altLang="en-US" sz="1800" b="0" dirty="0" smtClean="0">
              <a:latin typeface="Open Sans"/>
            </a:rPr>
            <a:t>Attribute composed of multiple components, each with an independent existence.</a:t>
          </a:r>
          <a:endParaRPr lang="en-US" sz="1800" b="0" dirty="0">
            <a:latin typeface="Open Sans"/>
          </a:endParaRPr>
        </a:p>
      </dgm:t>
    </dgm:pt>
    <dgm:pt modelId="{67F28B56-9809-4A02-9E92-3FD4A3E90631}" type="parTrans" cxnId="{54439F1F-536D-479F-84BA-FE8912B62322}">
      <dgm:prSet/>
      <dgm:spPr/>
      <dgm:t>
        <a:bodyPr/>
        <a:lstStyle/>
        <a:p>
          <a:endParaRPr lang="en-US" sz="1800" b="0">
            <a:latin typeface="Open Sans"/>
          </a:endParaRPr>
        </a:p>
      </dgm:t>
    </dgm:pt>
    <dgm:pt modelId="{9C295BE1-1F15-46DF-A865-62B59F66BB98}" type="sibTrans" cxnId="{54439F1F-536D-479F-84BA-FE8912B62322}">
      <dgm:prSet/>
      <dgm:spPr/>
      <dgm:t>
        <a:bodyPr/>
        <a:lstStyle/>
        <a:p>
          <a:endParaRPr lang="en-US" sz="1800" b="0">
            <a:latin typeface="Open Sans"/>
          </a:endParaRPr>
        </a:p>
      </dgm:t>
    </dgm:pt>
    <dgm:pt modelId="{EEC3C033-56EA-49C9-B273-37F345725929}">
      <dgm:prSet phldrT="[Text]" custT="1"/>
      <dgm:spPr/>
      <dgm:t>
        <a:bodyPr/>
        <a:lstStyle/>
        <a:p>
          <a:r>
            <a:rPr lang="en-GB" altLang="en-US" sz="2200" b="0" dirty="0" smtClean="0">
              <a:latin typeface="Open Sans"/>
            </a:rPr>
            <a:t>Single-valued Attribute</a:t>
          </a:r>
          <a:endParaRPr lang="en-US" sz="2200" b="0" dirty="0">
            <a:latin typeface="Open Sans"/>
          </a:endParaRPr>
        </a:p>
      </dgm:t>
    </dgm:pt>
    <dgm:pt modelId="{291BA509-BD53-466F-82FF-9780DF6A4166}" type="parTrans" cxnId="{45A09944-6E88-42EE-8B25-D3FA8F05DE21}">
      <dgm:prSet/>
      <dgm:spPr/>
      <dgm:t>
        <a:bodyPr/>
        <a:lstStyle/>
        <a:p>
          <a:endParaRPr lang="en-US" sz="1800" b="0">
            <a:latin typeface="Open Sans"/>
          </a:endParaRPr>
        </a:p>
      </dgm:t>
    </dgm:pt>
    <dgm:pt modelId="{100914C3-5E5B-4B47-81C5-C5495F06E1D4}" type="sibTrans" cxnId="{45A09944-6E88-42EE-8B25-D3FA8F05DE21}">
      <dgm:prSet/>
      <dgm:spPr/>
      <dgm:t>
        <a:bodyPr/>
        <a:lstStyle/>
        <a:p>
          <a:endParaRPr lang="en-US" sz="1800" b="0">
            <a:latin typeface="Open Sans"/>
          </a:endParaRPr>
        </a:p>
      </dgm:t>
    </dgm:pt>
    <dgm:pt modelId="{9B8B5FB1-168A-4CA2-AA49-C41FFB52D8A6}">
      <dgm:prSet phldrT="[Text]" custT="1"/>
      <dgm:spPr/>
      <dgm:t>
        <a:bodyPr/>
        <a:lstStyle/>
        <a:p>
          <a:r>
            <a:rPr lang="en-AU" altLang="en-US" sz="1800" b="0" dirty="0" smtClean="0">
              <a:latin typeface="Open Sans"/>
              <a:cs typeface="Times New Roman" pitchFamily="18" charset="0"/>
            </a:rPr>
            <a:t>Attribute that holds a single value for each occurrence of an entity type.</a:t>
          </a:r>
          <a:r>
            <a:rPr lang="en-GB" altLang="en-US" sz="1800" b="0" dirty="0" smtClean="0">
              <a:latin typeface="Open Sans"/>
            </a:rPr>
            <a:t> </a:t>
          </a:r>
          <a:endParaRPr lang="en-US" sz="1800" b="0" dirty="0">
            <a:latin typeface="Open Sans"/>
          </a:endParaRPr>
        </a:p>
      </dgm:t>
    </dgm:pt>
    <dgm:pt modelId="{47075935-3297-4EE3-A67F-6C80544E7EDC}" type="parTrans" cxnId="{D9A5361B-4F8E-4D0C-8860-84D42ECBC279}">
      <dgm:prSet/>
      <dgm:spPr/>
      <dgm:t>
        <a:bodyPr/>
        <a:lstStyle/>
        <a:p>
          <a:endParaRPr lang="en-US" sz="1800" b="0">
            <a:latin typeface="Open Sans"/>
          </a:endParaRPr>
        </a:p>
      </dgm:t>
    </dgm:pt>
    <dgm:pt modelId="{E907D3C5-915A-4AA9-B758-6BD42A570C80}" type="sibTrans" cxnId="{D9A5361B-4F8E-4D0C-8860-84D42ECBC279}">
      <dgm:prSet/>
      <dgm:spPr/>
      <dgm:t>
        <a:bodyPr/>
        <a:lstStyle/>
        <a:p>
          <a:endParaRPr lang="en-US" sz="1800" b="0">
            <a:latin typeface="Open Sans"/>
          </a:endParaRPr>
        </a:p>
      </dgm:t>
    </dgm:pt>
    <dgm:pt modelId="{37DF6A59-EF20-4BC9-85E9-CA620B8F7D0E}">
      <dgm:prSet phldrT="[Text]" custT="1"/>
      <dgm:spPr/>
      <dgm:t>
        <a:bodyPr/>
        <a:lstStyle/>
        <a:p>
          <a:r>
            <a:rPr lang="en-GB" altLang="en-US" sz="2200" b="0" dirty="0" smtClean="0">
              <a:latin typeface="Open Sans"/>
            </a:rPr>
            <a:t>Multi-valued Attribute</a:t>
          </a:r>
          <a:endParaRPr lang="en-US" sz="2200" b="0" dirty="0">
            <a:latin typeface="Open Sans"/>
          </a:endParaRPr>
        </a:p>
      </dgm:t>
    </dgm:pt>
    <dgm:pt modelId="{A436DA3D-BBA6-470B-8D32-E02A15BD6EAF}" type="parTrans" cxnId="{0F93A895-99EB-467D-8D52-1DA295F7685E}">
      <dgm:prSet/>
      <dgm:spPr/>
      <dgm:t>
        <a:bodyPr/>
        <a:lstStyle/>
        <a:p>
          <a:endParaRPr lang="en-US" sz="1800" b="0">
            <a:latin typeface="Open Sans"/>
          </a:endParaRPr>
        </a:p>
      </dgm:t>
    </dgm:pt>
    <dgm:pt modelId="{192CA436-C2FF-4AED-8946-4AA35BD20D63}" type="sibTrans" cxnId="{0F93A895-99EB-467D-8D52-1DA295F7685E}">
      <dgm:prSet/>
      <dgm:spPr/>
      <dgm:t>
        <a:bodyPr/>
        <a:lstStyle/>
        <a:p>
          <a:endParaRPr lang="en-US" sz="1800" b="0">
            <a:latin typeface="Open Sans"/>
          </a:endParaRPr>
        </a:p>
      </dgm:t>
    </dgm:pt>
    <dgm:pt modelId="{564EFF8C-633F-47EE-85DD-77A6A14EF410}">
      <dgm:prSet phldrT="[Text]" custT="1"/>
      <dgm:spPr/>
      <dgm:t>
        <a:bodyPr/>
        <a:lstStyle/>
        <a:p>
          <a:r>
            <a:rPr lang="en-GB" altLang="en-US" sz="2200" b="0" dirty="0" smtClean="0">
              <a:latin typeface="Open Sans"/>
            </a:rPr>
            <a:t>Derived Attribute</a:t>
          </a:r>
          <a:endParaRPr lang="en-US" sz="2200" b="0" dirty="0">
            <a:latin typeface="Open Sans"/>
          </a:endParaRPr>
        </a:p>
      </dgm:t>
    </dgm:pt>
    <dgm:pt modelId="{BE8C49A1-FCD9-4D1B-BB8C-1D31137AADE7}" type="parTrans" cxnId="{00DA99DB-E305-400F-871D-3BD7AFCBE036}">
      <dgm:prSet/>
      <dgm:spPr/>
      <dgm:t>
        <a:bodyPr/>
        <a:lstStyle/>
        <a:p>
          <a:endParaRPr lang="en-US" sz="1800" b="0">
            <a:latin typeface="Open Sans"/>
          </a:endParaRPr>
        </a:p>
      </dgm:t>
    </dgm:pt>
    <dgm:pt modelId="{804A7890-B307-4FC4-B7C1-C2A7807C53CF}" type="sibTrans" cxnId="{00DA99DB-E305-400F-871D-3BD7AFCBE036}">
      <dgm:prSet/>
      <dgm:spPr/>
      <dgm:t>
        <a:bodyPr/>
        <a:lstStyle/>
        <a:p>
          <a:endParaRPr lang="en-US" sz="1800" b="0">
            <a:latin typeface="Open Sans"/>
          </a:endParaRPr>
        </a:p>
      </dgm:t>
    </dgm:pt>
    <dgm:pt modelId="{759F87B2-5939-4AC4-9E76-045A00282BB4}">
      <dgm:prSet phldrT="[Text]" custT="1"/>
      <dgm:spPr/>
      <dgm:t>
        <a:bodyPr/>
        <a:lstStyle/>
        <a:p>
          <a:r>
            <a:rPr lang="en-AU" altLang="en-US" sz="1800" b="0" dirty="0" smtClean="0">
              <a:latin typeface="Open Sans"/>
              <a:cs typeface="Times New Roman" pitchFamily="18" charset="0"/>
            </a:rPr>
            <a:t>Attribute that represents a value that is derivable from value of a related attribute, or set of attributes, not necessarily in the same entity type.</a:t>
          </a:r>
          <a:r>
            <a:rPr lang="en-GB" altLang="en-US" sz="1800" b="0" dirty="0" smtClean="0">
              <a:latin typeface="Open Sans"/>
            </a:rPr>
            <a:t> </a:t>
          </a:r>
          <a:endParaRPr lang="en-US" sz="1800" b="0" dirty="0">
            <a:latin typeface="Open Sans"/>
          </a:endParaRPr>
        </a:p>
      </dgm:t>
    </dgm:pt>
    <dgm:pt modelId="{18B65C23-7405-42C4-9A59-25AED978BB14}" type="parTrans" cxnId="{9B89F1B9-4211-4EEB-9526-87B05A9DCCA7}">
      <dgm:prSet/>
      <dgm:spPr/>
      <dgm:t>
        <a:bodyPr/>
        <a:lstStyle/>
        <a:p>
          <a:endParaRPr lang="en-US" sz="1800" b="0">
            <a:latin typeface="Open Sans"/>
          </a:endParaRPr>
        </a:p>
      </dgm:t>
    </dgm:pt>
    <dgm:pt modelId="{02F0AA26-6C02-44F6-AD9C-C56DBAD4537C}" type="sibTrans" cxnId="{9B89F1B9-4211-4EEB-9526-87B05A9DCCA7}">
      <dgm:prSet/>
      <dgm:spPr/>
      <dgm:t>
        <a:bodyPr/>
        <a:lstStyle/>
        <a:p>
          <a:endParaRPr lang="en-US" sz="1800" b="0">
            <a:latin typeface="Open Sans"/>
          </a:endParaRPr>
        </a:p>
      </dgm:t>
    </dgm:pt>
    <dgm:pt modelId="{1F22B3C3-38A1-47F1-8FFB-AEF1CA412482}">
      <dgm:prSet custT="1"/>
      <dgm:spPr/>
      <dgm:t>
        <a:bodyPr/>
        <a:lstStyle/>
        <a:p>
          <a:r>
            <a:rPr lang="en-AU" altLang="en-US" sz="1800" b="0" dirty="0" smtClean="0">
              <a:latin typeface="Open Sans"/>
              <a:cs typeface="Times New Roman" pitchFamily="18" charset="0"/>
            </a:rPr>
            <a:t>Attribute that holds multiple values for each occurrence of an entity type.</a:t>
          </a:r>
          <a:r>
            <a:rPr lang="en-GB" altLang="en-US" sz="1800" b="0" dirty="0" smtClean="0">
              <a:latin typeface="Open Sans"/>
            </a:rPr>
            <a:t> </a:t>
          </a:r>
        </a:p>
      </dgm:t>
    </dgm:pt>
    <dgm:pt modelId="{9D5200B0-2EAD-42CC-BC74-9F5E418A808D}" type="parTrans" cxnId="{BCECEB88-CB93-4F63-A82A-3BC9170E68F5}">
      <dgm:prSet/>
      <dgm:spPr/>
      <dgm:t>
        <a:bodyPr/>
        <a:lstStyle/>
        <a:p>
          <a:endParaRPr lang="en-US" sz="1800" b="0">
            <a:latin typeface="Open Sans"/>
          </a:endParaRPr>
        </a:p>
      </dgm:t>
    </dgm:pt>
    <dgm:pt modelId="{FF130BDE-CED7-4060-98CC-A4BD6852DA13}" type="sibTrans" cxnId="{BCECEB88-CB93-4F63-A82A-3BC9170E68F5}">
      <dgm:prSet/>
      <dgm:spPr/>
      <dgm:t>
        <a:bodyPr/>
        <a:lstStyle/>
        <a:p>
          <a:endParaRPr lang="en-US" sz="1800" b="0">
            <a:latin typeface="Open Sans"/>
          </a:endParaRPr>
        </a:p>
      </dgm:t>
    </dgm:pt>
    <dgm:pt modelId="{78BF4DAC-27C4-4D46-B391-768C97C12C6A}" type="pres">
      <dgm:prSet presAssocID="{4DAEE9C4-5AC8-4E77-8894-2F4D5E722448}" presName="Name0" presStyleCnt="0">
        <dgm:presLayoutVars>
          <dgm:dir/>
          <dgm:animLvl val="lvl"/>
          <dgm:resizeHandles val="exact"/>
        </dgm:presLayoutVars>
      </dgm:prSet>
      <dgm:spPr/>
      <dgm:t>
        <a:bodyPr/>
        <a:lstStyle/>
        <a:p>
          <a:endParaRPr lang="en-US"/>
        </a:p>
      </dgm:t>
    </dgm:pt>
    <dgm:pt modelId="{8C2AA806-2F7C-44C2-8632-A9E83F555EF9}" type="pres">
      <dgm:prSet presAssocID="{3FE50028-BF5A-4BBB-A003-889977E5CD07}" presName="linNode" presStyleCnt="0"/>
      <dgm:spPr/>
    </dgm:pt>
    <dgm:pt modelId="{2E6B491D-11A7-4A22-8BD1-F0018FBD822C}" type="pres">
      <dgm:prSet presAssocID="{3FE50028-BF5A-4BBB-A003-889977E5CD07}" presName="parentText" presStyleLbl="node1" presStyleIdx="0" presStyleCnt="5" custScaleX="84337">
        <dgm:presLayoutVars>
          <dgm:chMax val="1"/>
          <dgm:bulletEnabled val="1"/>
        </dgm:presLayoutVars>
      </dgm:prSet>
      <dgm:spPr/>
      <dgm:t>
        <a:bodyPr/>
        <a:lstStyle/>
        <a:p>
          <a:endParaRPr lang="en-US"/>
        </a:p>
      </dgm:t>
    </dgm:pt>
    <dgm:pt modelId="{BE4F0A29-8E12-4838-B6AE-2207AAFAE0CB}" type="pres">
      <dgm:prSet presAssocID="{3FE50028-BF5A-4BBB-A003-889977E5CD07}" presName="descendantText" presStyleLbl="alignAccFollowNode1" presStyleIdx="0" presStyleCnt="5" custScaleX="105959">
        <dgm:presLayoutVars>
          <dgm:bulletEnabled val="1"/>
        </dgm:presLayoutVars>
      </dgm:prSet>
      <dgm:spPr/>
      <dgm:t>
        <a:bodyPr/>
        <a:lstStyle/>
        <a:p>
          <a:endParaRPr lang="en-US"/>
        </a:p>
      </dgm:t>
    </dgm:pt>
    <dgm:pt modelId="{ABE270EE-B185-46FD-976D-FB0611ECEF30}" type="pres">
      <dgm:prSet presAssocID="{521CE8C0-6596-48CC-A9EB-784165B06AD9}" presName="sp" presStyleCnt="0"/>
      <dgm:spPr/>
    </dgm:pt>
    <dgm:pt modelId="{55D056C2-1394-46A0-9DFC-97544225A02A}" type="pres">
      <dgm:prSet presAssocID="{8A9D951A-CBBD-4EFE-98D9-942832914984}" presName="linNode" presStyleCnt="0"/>
      <dgm:spPr/>
    </dgm:pt>
    <dgm:pt modelId="{679A754B-9197-4CD8-B4A1-A146A9057566}" type="pres">
      <dgm:prSet presAssocID="{8A9D951A-CBBD-4EFE-98D9-942832914984}" presName="parentText" presStyleLbl="node1" presStyleIdx="1" presStyleCnt="5" custScaleX="85185">
        <dgm:presLayoutVars>
          <dgm:chMax val="1"/>
          <dgm:bulletEnabled val="1"/>
        </dgm:presLayoutVars>
      </dgm:prSet>
      <dgm:spPr/>
      <dgm:t>
        <a:bodyPr/>
        <a:lstStyle/>
        <a:p>
          <a:endParaRPr lang="en-US"/>
        </a:p>
      </dgm:t>
    </dgm:pt>
    <dgm:pt modelId="{FE25B1F7-739F-47F7-8924-6F55B6FBCBEC}" type="pres">
      <dgm:prSet presAssocID="{8A9D951A-CBBD-4EFE-98D9-942832914984}" presName="descendantText" presStyleLbl="alignAccFollowNode1" presStyleIdx="1" presStyleCnt="5" custScaleX="105182">
        <dgm:presLayoutVars>
          <dgm:bulletEnabled val="1"/>
        </dgm:presLayoutVars>
      </dgm:prSet>
      <dgm:spPr/>
      <dgm:t>
        <a:bodyPr/>
        <a:lstStyle/>
        <a:p>
          <a:endParaRPr lang="en-US"/>
        </a:p>
      </dgm:t>
    </dgm:pt>
    <dgm:pt modelId="{A57F7D02-F2E1-4323-8C78-F248270764BD}" type="pres">
      <dgm:prSet presAssocID="{F79000CC-B8FD-46DF-B96E-1B67B42DC08D}" presName="sp" presStyleCnt="0"/>
      <dgm:spPr/>
    </dgm:pt>
    <dgm:pt modelId="{CEF04100-27AA-426E-AEA0-C7994534724F}" type="pres">
      <dgm:prSet presAssocID="{EEC3C033-56EA-49C9-B273-37F345725929}" presName="linNode" presStyleCnt="0"/>
      <dgm:spPr/>
    </dgm:pt>
    <dgm:pt modelId="{54EA344C-919B-4CF0-B223-E00ACA29A754}" type="pres">
      <dgm:prSet presAssocID="{EEC3C033-56EA-49C9-B273-37F345725929}" presName="parentText" presStyleLbl="node1" presStyleIdx="2" presStyleCnt="5" custScaleX="85186">
        <dgm:presLayoutVars>
          <dgm:chMax val="1"/>
          <dgm:bulletEnabled val="1"/>
        </dgm:presLayoutVars>
      </dgm:prSet>
      <dgm:spPr/>
      <dgm:t>
        <a:bodyPr/>
        <a:lstStyle/>
        <a:p>
          <a:endParaRPr lang="en-US"/>
        </a:p>
      </dgm:t>
    </dgm:pt>
    <dgm:pt modelId="{E9221B0E-03B8-4433-83F9-A7B150FB6A19}" type="pres">
      <dgm:prSet presAssocID="{EEC3C033-56EA-49C9-B273-37F345725929}" presName="descendantText" presStyleLbl="alignAccFollowNode1" presStyleIdx="2" presStyleCnt="5" custScaleX="106314">
        <dgm:presLayoutVars>
          <dgm:bulletEnabled val="1"/>
        </dgm:presLayoutVars>
      </dgm:prSet>
      <dgm:spPr/>
      <dgm:t>
        <a:bodyPr/>
        <a:lstStyle/>
        <a:p>
          <a:endParaRPr lang="en-US"/>
        </a:p>
      </dgm:t>
    </dgm:pt>
    <dgm:pt modelId="{107E58C2-8D45-4887-B3E0-791E4A6087FD}" type="pres">
      <dgm:prSet presAssocID="{100914C3-5E5B-4B47-81C5-C5495F06E1D4}" presName="sp" presStyleCnt="0"/>
      <dgm:spPr/>
    </dgm:pt>
    <dgm:pt modelId="{89284BE3-F2F2-42E9-893F-8EDBC5BEAD3B}" type="pres">
      <dgm:prSet presAssocID="{37DF6A59-EF20-4BC9-85E9-CA620B8F7D0E}" presName="linNode" presStyleCnt="0"/>
      <dgm:spPr/>
    </dgm:pt>
    <dgm:pt modelId="{B6CB8384-8649-456A-A957-7BC936F1FB66}" type="pres">
      <dgm:prSet presAssocID="{37DF6A59-EF20-4BC9-85E9-CA620B8F7D0E}" presName="parentText" presStyleLbl="node1" presStyleIdx="3" presStyleCnt="5" custScaleX="85185">
        <dgm:presLayoutVars>
          <dgm:chMax val="1"/>
          <dgm:bulletEnabled val="1"/>
        </dgm:presLayoutVars>
      </dgm:prSet>
      <dgm:spPr/>
      <dgm:t>
        <a:bodyPr/>
        <a:lstStyle/>
        <a:p>
          <a:endParaRPr lang="en-US"/>
        </a:p>
      </dgm:t>
    </dgm:pt>
    <dgm:pt modelId="{6B237F23-5462-40C9-81A9-1B8B0B50B1D7}" type="pres">
      <dgm:prSet presAssocID="{37DF6A59-EF20-4BC9-85E9-CA620B8F7D0E}" presName="descendantText" presStyleLbl="alignAccFollowNode1" presStyleIdx="3" presStyleCnt="5" custScaleX="106269">
        <dgm:presLayoutVars>
          <dgm:bulletEnabled val="1"/>
        </dgm:presLayoutVars>
      </dgm:prSet>
      <dgm:spPr/>
      <dgm:t>
        <a:bodyPr/>
        <a:lstStyle/>
        <a:p>
          <a:endParaRPr lang="en-US"/>
        </a:p>
      </dgm:t>
    </dgm:pt>
    <dgm:pt modelId="{436B33F2-372E-4AC9-A957-836AC46B01C2}" type="pres">
      <dgm:prSet presAssocID="{192CA436-C2FF-4AED-8946-4AA35BD20D63}" presName="sp" presStyleCnt="0"/>
      <dgm:spPr/>
    </dgm:pt>
    <dgm:pt modelId="{8D0A4C19-66B5-4F2E-86F2-12C0705785F7}" type="pres">
      <dgm:prSet presAssocID="{564EFF8C-633F-47EE-85DD-77A6A14EF410}" presName="linNode" presStyleCnt="0"/>
      <dgm:spPr/>
    </dgm:pt>
    <dgm:pt modelId="{D2902560-1274-48F9-B60C-4D5B751DD006}" type="pres">
      <dgm:prSet presAssocID="{564EFF8C-633F-47EE-85DD-77A6A14EF410}" presName="parentText" presStyleLbl="node1" presStyleIdx="4" presStyleCnt="5" custScaleX="85190">
        <dgm:presLayoutVars>
          <dgm:chMax val="1"/>
          <dgm:bulletEnabled val="1"/>
        </dgm:presLayoutVars>
      </dgm:prSet>
      <dgm:spPr/>
      <dgm:t>
        <a:bodyPr/>
        <a:lstStyle/>
        <a:p>
          <a:endParaRPr lang="en-US"/>
        </a:p>
      </dgm:t>
    </dgm:pt>
    <dgm:pt modelId="{1576942C-CCFF-45ED-982A-8BAFA16163E7}" type="pres">
      <dgm:prSet presAssocID="{564EFF8C-633F-47EE-85DD-77A6A14EF410}" presName="descendantText" presStyleLbl="alignAccFollowNode1" presStyleIdx="4" presStyleCnt="5" custScaleX="107389" custScaleY="137096">
        <dgm:presLayoutVars>
          <dgm:bulletEnabled val="1"/>
        </dgm:presLayoutVars>
      </dgm:prSet>
      <dgm:spPr/>
      <dgm:t>
        <a:bodyPr/>
        <a:lstStyle/>
        <a:p>
          <a:endParaRPr lang="en-US"/>
        </a:p>
      </dgm:t>
    </dgm:pt>
  </dgm:ptLst>
  <dgm:cxnLst>
    <dgm:cxn modelId="{9B89F1B9-4211-4EEB-9526-87B05A9DCCA7}" srcId="{564EFF8C-633F-47EE-85DD-77A6A14EF410}" destId="{759F87B2-5939-4AC4-9E76-045A00282BB4}" srcOrd="0" destOrd="0" parTransId="{18B65C23-7405-42C4-9A59-25AED978BB14}" sibTransId="{02F0AA26-6C02-44F6-AD9C-C56DBAD4537C}"/>
    <dgm:cxn modelId="{D9A5361B-4F8E-4D0C-8860-84D42ECBC279}" srcId="{EEC3C033-56EA-49C9-B273-37F345725929}" destId="{9B8B5FB1-168A-4CA2-AA49-C41FFB52D8A6}" srcOrd="0" destOrd="0" parTransId="{47075935-3297-4EE3-A67F-6C80544E7EDC}" sibTransId="{E907D3C5-915A-4AA9-B758-6BD42A570C80}"/>
    <dgm:cxn modelId="{BCECEB88-CB93-4F63-A82A-3BC9170E68F5}" srcId="{37DF6A59-EF20-4BC9-85E9-CA620B8F7D0E}" destId="{1F22B3C3-38A1-47F1-8FFB-AEF1CA412482}" srcOrd="0" destOrd="0" parTransId="{9D5200B0-2EAD-42CC-BC74-9F5E418A808D}" sibTransId="{FF130BDE-CED7-4060-98CC-A4BD6852DA13}"/>
    <dgm:cxn modelId="{10E754F2-0E89-42F5-9CBF-41904CA7C779}" type="presOf" srcId="{F3A389B6-F1E5-4847-A20A-434B920E9641}" destId="{BE4F0A29-8E12-4838-B6AE-2207AAFAE0CB}" srcOrd="0" destOrd="0" presId="urn:microsoft.com/office/officeart/2005/8/layout/vList5"/>
    <dgm:cxn modelId="{ECA7B226-DD30-4A42-B1F4-17D729F7F1D7}" type="presOf" srcId="{1F22B3C3-38A1-47F1-8FFB-AEF1CA412482}" destId="{6B237F23-5462-40C9-81A9-1B8B0B50B1D7}" srcOrd="0" destOrd="0" presId="urn:microsoft.com/office/officeart/2005/8/layout/vList5"/>
    <dgm:cxn modelId="{00DA99DB-E305-400F-871D-3BD7AFCBE036}" srcId="{4DAEE9C4-5AC8-4E77-8894-2F4D5E722448}" destId="{564EFF8C-633F-47EE-85DD-77A6A14EF410}" srcOrd="4" destOrd="0" parTransId="{BE8C49A1-FCD9-4D1B-BB8C-1D31137AADE7}" sibTransId="{804A7890-B307-4FC4-B7C1-C2A7807C53CF}"/>
    <dgm:cxn modelId="{E4D17D58-61AA-4B7E-A1FF-2F41AE5AB563}" type="presOf" srcId="{5BA97F9E-7B26-45C5-8C51-E5AB2744AECD}" destId="{FE25B1F7-739F-47F7-8924-6F55B6FBCBEC}" srcOrd="0" destOrd="0" presId="urn:microsoft.com/office/officeart/2005/8/layout/vList5"/>
    <dgm:cxn modelId="{58085D0B-79E5-40A5-8C72-B3961669FFFE}" srcId="{4DAEE9C4-5AC8-4E77-8894-2F4D5E722448}" destId="{3FE50028-BF5A-4BBB-A003-889977E5CD07}" srcOrd="0" destOrd="0" parTransId="{57A1B69A-2D2A-4365-A684-0FD99A928817}" sibTransId="{521CE8C0-6596-48CC-A9EB-784165B06AD9}"/>
    <dgm:cxn modelId="{1CDDED2B-3A84-489C-B367-48C3FAE234C2}" type="presOf" srcId="{564EFF8C-633F-47EE-85DD-77A6A14EF410}" destId="{D2902560-1274-48F9-B60C-4D5B751DD006}" srcOrd="0" destOrd="0" presId="urn:microsoft.com/office/officeart/2005/8/layout/vList5"/>
    <dgm:cxn modelId="{A5805708-467D-4B6A-AC21-A32021A48A40}" type="presOf" srcId="{8A9D951A-CBBD-4EFE-98D9-942832914984}" destId="{679A754B-9197-4CD8-B4A1-A146A9057566}" srcOrd="0" destOrd="0" presId="urn:microsoft.com/office/officeart/2005/8/layout/vList5"/>
    <dgm:cxn modelId="{8A80CD49-A07D-4112-947E-5BC0718BDE7C}" type="presOf" srcId="{3FE50028-BF5A-4BBB-A003-889977E5CD07}" destId="{2E6B491D-11A7-4A22-8BD1-F0018FBD822C}" srcOrd="0" destOrd="0" presId="urn:microsoft.com/office/officeart/2005/8/layout/vList5"/>
    <dgm:cxn modelId="{0183B900-BEBA-407A-84E9-F02C979CFAFC}" type="presOf" srcId="{37DF6A59-EF20-4BC9-85E9-CA620B8F7D0E}" destId="{B6CB8384-8649-456A-A957-7BC936F1FB66}" srcOrd="0" destOrd="0" presId="urn:microsoft.com/office/officeart/2005/8/layout/vList5"/>
    <dgm:cxn modelId="{45A09944-6E88-42EE-8B25-D3FA8F05DE21}" srcId="{4DAEE9C4-5AC8-4E77-8894-2F4D5E722448}" destId="{EEC3C033-56EA-49C9-B273-37F345725929}" srcOrd="2" destOrd="0" parTransId="{291BA509-BD53-466F-82FF-9780DF6A4166}" sibTransId="{100914C3-5E5B-4B47-81C5-C5495F06E1D4}"/>
    <dgm:cxn modelId="{0F93A895-99EB-467D-8D52-1DA295F7685E}" srcId="{4DAEE9C4-5AC8-4E77-8894-2F4D5E722448}" destId="{37DF6A59-EF20-4BC9-85E9-CA620B8F7D0E}" srcOrd="3" destOrd="0" parTransId="{A436DA3D-BBA6-470B-8D32-E02A15BD6EAF}" sibTransId="{192CA436-C2FF-4AED-8946-4AA35BD20D63}"/>
    <dgm:cxn modelId="{C3027789-0452-417C-AE82-BDD5C940EC14}" srcId="{4DAEE9C4-5AC8-4E77-8894-2F4D5E722448}" destId="{8A9D951A-CBBD-4EFE-98D9-942832914984}" srcOrd="1" destOrd="0" parTransId="{FE855602-BB9E-4181-97B2-098B03EE9FF8}" sibTransId="{F79000CC-B8FD-46DF-B96E-1B67B42DC08D}"/>
    <dgm:cxn modelId="{6C08D956-9A9B-4918-9468-295A5DDEF196}" type="presOf" srcId="{EEC3C033-56EA-49C9-B273-37F345725929}" destId="{54EA344C-919B-4CF0-B223-E00ACA29A754}" srcOrd="0" destOrd="0" presId="urn:microsoft.com/office/officeart/2005/8/layout/vList5"/>
    <dgm:cxn modelId="{53F17050-8243-40FF-B4AF-835C252CE210}" type="presOf" srcId="{4DAEE9C4-5AC8-4E77-8894-2F4D5E722448}" destId="{78BF4DAC-27C4-4D46-B391-768C97C12C6A}" srcOrd="0" destOrd="0" presId="urn:microsoft.com/office/officeart/2005/8/layout/vList5"/>
    <dgm:cxn modelId="{C7C0592B-FDBF-405E-96D9-437FC1B69C07}" type="presOf" srcId="{759F87B2-5939-4AC4-9E76-045A00282BB4}" destId="{1576942C-CCFF-45ED-982A-8BAFA16163E7}" srcOrd="0" destOrd="0" presId="urn:microsoft.com/office/officeart/2005/8/layout/vList5"/>
    <dgm:cxn modelId="{B84AF10E-424C-4F9F-BE79-2C9266071581}" srcId="{3FE50028-BF5A-4BBB-A003-889977E5CD07}" destId="{F3A389B6-F1E5-4847-A20A-434B920E9641}" srcOrd="0" destOrd="0" parTransId="{D7B8033A-7E43-4F74-A3E7-2D25C719421E}" sibTransId="{D5C84289-8FCA-4785-A6BF-FEB7D30ECB1B}"/>
    <dgm:cxn modelId="{BEF457C2-154F-4A06-BCCF-50D9945DB51B}" type="presOf" srcId="{9B8B5FB1-168A-4CA2-AA49-C41FFB52D8A6}" destId="{E9221B0E-03B8-4433-83F9-A7B150FB6A19}" srcOrd="0" destOrd="0" presId="urn:microsoft.com/office/officeart/2005/8/layout/vList5"/>
    <dgm:cxn modelId="{54439F1F-536D-479F-84BA-FE8912B62322}" srcId="{8A9D951A-CBBD-4EFE-98D9-942832914984}" destId="{5BA97F9E-7B26-45C5-8C51-E5AB2744AECD}" srcOrd="0" destOrd="0" parTransId="{67F28B56-9809-4A02-9E92-3FD4A3E90631}" sibTransId="{9C295BE1-1F15-46DF-A865-62B59F66BB98}"/>
    <dgm:cxn modelId="{FAD2197E-0C53-4081-9BC8-58D8F04BA87C}" type="presParOf" srcId="{78BF4DAC-27C4-4D46-B391-768C97C12C6A}" destId="{8C2AA806-2F7C-44C2-8632-A9E83F555EF9}" srcOrd="0" destOrd="0" presId="urn:microsoft.com/office/officeart/2005/8/layout/vList5"/>
    <dgm:cxn modelId="{527806D5-5860-4143-910B-FA210D85D08F}" type="presParOf" srcId="{8C2AA806-2F7C-44C2-8632-A9E83F555EF9}" destId="{2E6B491D-11A7-4A22-8BD1-F0018FBD822C}" srcOrd="0" destOrd="0" presId="urn:microsoft.com/office/officeart/2005/8/layout/vList5"/>
    <dgm:cxn modelId="{30550AC4-41CF-4FD0-B2C4-5CC5D4B6C0B6}" type="presParOf" srcId="{8C2AA806-2F7C-44C2-8632-A9E83F555EF9}" destId="{BE4F0A29-8E12-4838-B6AE-2207AAFAE0CB}" srcOrd="1" destOrd="0" presId="urn:microsoft.com/office/officeart/2005/8/layout/vList5"/>
    <dgm:cxn modelId="{7E217415-1BA6-4304-B70B-48483A5DAAD4}" type="presParOf" srcId="{78BF4DAC-27C4-4D46-B391-768C97C12C6A}" destId="{ABE270EE-B185-46FD-976D-FB0611ECEF30}" srcOrd="1" destOrd="0" presId="urn:microsoft.com/office/officeart/2005/8/layout/vList5"/>
    <dgm:cxn modelId="{D3ADF13B-5E3D-4E0E-A679-0390AEC82C53}" type="presParOf" srcId="{78BF4DAC-27C4-4D46-B391-768C97C12C6A}" destId="{55D056C2-1394-46A0-9DFC-97544225A02A}" srcOrd="2" destOrd="0" presId="urn:microsoft.com/office/officeart/2005/8/layout/vList5"/>
    <dgm:cxn modelId="{72AEF62C-3D17-44FE-B8F9-AF0158AA2DF5}" type="presParOf" srcId="{55D056C2-1394-46A0-9DFC-97544225A02A}" destId="{679A754B-9197-4CD8-B4A1-A146A9057566}" srcOrd="0" destOrd="0" presId="urn:microsoft.com/office/officeart/2005/8/layout/vList5"/>
    <dgm:cxn modelId="{71A2C04E-A075-4FDD-84E8-F17437871530}" type="presParOf" srcId="{55D056C2-1394-46A0-9DFC-97544225A02A}" destId="{FE25B1F7-739F-47F7-8924-6F55B6FBCBEC}" srcOrd="1" destOrd="0" presId="urn:microsoft.com/office/officeart/2005/8/layout/vList5"/>
    <dgm:cxn modelId="{16D1E739-CD19-4EBF-8A93-0576D0E287D7}" type="presParOf" srcId="{78BF4DAC-27C4-4D46-B391-768C97C12C6A}" destId="{A57F7D02-F2E1-4323-8C78-F248270764BD}" srcOrd="3" destOrd="0" presId="urn:microsoft.com/office/officeart/2005/8/layout/vList5"/>
    <dgm:cxn modelId="{07C1922E-5DAB-4D65-88D7-947A62A9BF45}" type="presParOf" srcId="{78BF4DAC-27C4-4D46-B391-768C97C12C6A}" destId="{CEF04100-27AA-426E-AEA0-C7994534724F}" srcOrd="4" destOrd="0" presId="urn:microsoft.com/office/officeart/2005/8/layout/vList5"/>
    <dgm:cxn modelId="{A438B2B9-34F8-4F03-B035-3C944511F48D}" type="presParOf" srcId="{CEF04100-27AA-426E-AEA0-C7994534724F}" destId="{54EA344C-919B-4CF0-B223-E00ACA29A754}" srcOrd="0" destOrd="0" presId="urn:microsoft.com/office/officeart/2005/8/layout/vList5"/>
    <dgm:cxn modelId="{C6643C1A-A33E-45E4-B7A2-CADC4E2B9E38}" type="presParOf" srcId="{CEF04100-27AA-426E-AEA0-C7994534724F}" destId="{E9221B0E-03B8-4433-83F9-A7B150FB6A19}" srcOrd="1" destOrd="0" presId="urn:microsoft.com/office/officeart/2005/8/layout/vList5"/>
    <dgm:cxn modelId="{AF5BAC94-A37A-4041-896F-736B8399CA23}" type="presParOf" srcId="{78BF4DAC-27C4-4D46-B391-768C97C12C6A}" destId="{107E58C2-8D45-4887-B3E0-791E4A6087FD}" srcOrd="5" destOrd="0" presId="urn:microsoft.com/office/officeart/2005/8/layout/vList5"/>
    <dgm:cxn modelId="{9F77F682-A3AE-4BD9-A3DF-0F9E2E323CA5}" type="presParOf" srcId="{78BF4DAC-27C4-4D46-B391-768C97C12C6A}" destId="{89284BE3-F2F2-42E9-893F-8EDBC5BEAD3B}" srcOrd="6" destOrd="0" presId="urn:microsoft.com/office/officeart/2005/8/layout/vList5"/>
    <dgm:cxn modelId="{67252779-4708-4318-9582-474BE28AA13C}" type="presParOf" srcId="{89284BE3-F2F2-42E9-893F-8EDBC5BEAD3B}" destId="{B6CB8384-8649-456A-A957-7BC936F1FB66}" srcOrd="0" destOrd="0" presId="urn:microsoft.com/office/officeart/2005/8/layout/vList5"/>
    <dgm:cxn modelId="{6AA2F215-63EC-4C0E-863F-7C385A395E63}" type="presParOf" srcId="{89284BE3-F2F2-42E9-893F-8EDBC5BEAD3B}" destId="{6B237F23-5462-40C9-81A9-1B8B0B50B1D7}" srcOrd="1" destOrd="0" presId="urn:microsoft.com/office/officeart/2005/8/layout/vList5"/>
    <dgm:cxn modelId="{0A35354F-E4CF-44BB-A217-BAF18E21026B}" type="presParOf" srcId="{78BF4DAC-27C4-4D46-B391-768C97C12C6A}" destId="{436B33F2-372E-4AC9-A957-836AC46B01C2}" srcOrd="7" destOrd="0" presId="urn:microsoft.com/office/officeart/2005/8/layout/vList5"/>
    <dgm:cxn modelId="{4A30ABB9-D678-461E-8A98-434610B350AE}" type="presParOf" srcId="{78BF4DAC-27C4-4D46-B391-768C97C12C6A}" destId="{8D0A4C19-66B5-4F2E-86F2-12C0705785F7}" srcOrd="8" destOrd="0" presId="urn:microsoft.com/office/officeart/2005/8/layout/vList5"/>
    <dgm:cxn modelId="{64F11A24-48E1-43B8-AFFB-AFAB51C7DFC7}" type="presParOf" srcId="{8D0A4C19-66B5-4F2E-86F2-12C0705785F7}" destId="{D2902560-1274-48F9-B60C-4D5B751DD006}" srcOrd="0" destOrd="0" presId="urn:microsoft.com/office/officeart/2005/8/layout/vList5"/>
    <dgm:cxn modelId="{B14773A4-F822-4E01-B1B8-F093C77DC373}" type="presParOf" srcId="{8D0A4C19-66B5-4F2E-86F2-12C0705785F7}" destId="{1576942C-CCFF-45ED-982A-8BAFA16163E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F9BB24-A8BE-48DF-8A8D-59199EF78CCA}" type="datetimeFigureOut">
              <a:rPr lang="en-US" smtClean="0"/>
              <a:pPr/>
              <a:t>11/26/2017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5CDA0E-3DDB-41E9-B76B-5C58D9F61BDE}" type="slidenum">
              <a:rPr lang="en-US" smtClean="0"/>
              <a:pPr/>
              <a:t>‹#›</a:t>
            </a:fld>
            <a:endParaRPr lang="en-US"/>
          </a:p>
        </p:txBody>
      </p:sp>
    </p:spTree>
    <p:extLst>
      <p:ext uri="{BB962C8B-B14F-4D97-AF65-F5344CB8AC3E}">
        <p14:creationId xmlns:p14="http://schemas.microsoft.com/office/powerpoint/2010/main" val="3153500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p:spPr>
        <p:txBody>
          <a:bodyPr/>
          <a:lstStyle/>
          <a:p>
            <a:pPr eaLnBrk="1" hangingPunct="1"/>
            <a:r>
              <a:rPr lang="en-US" sz="1200" dirty="0" smtClean="0"/>
              <a:t>A uniquely identifiable object of an entity is referred as an </a:t>
            </a:r>
            <a:r>
              <a:rPr lang="en-US" sz="1200" b="1" dirty="0" smtClean="0"/>
              <a:t>entity occurrence</a:t>
            </a:r>
            <a:endParaRPr lang="id-ID" dirty="0" smtClean="0"/>
          </a:p>
        </p:txBody>
      </p:sp>
      <p:sp>
        <p:nvSpPr>
          <p:cNvPr id="43012" name="Slide Number Placeholder 3"/>
          <p:cNvSpPr>
            <a:spLocks noGrp="1"/>
          </p:cNvSpPr>
          <p:nvPr>
            <p:ph type="sldNum" sz="quarter" idx="5"/>
          </p:nvPr>
        </p:nvSpPr>
        <p:spPr>
          <a:noFill/>
          <a:ln>
            <a:miter lim="800000"/>
            <a:headEnd/>
            <a:tailEnd/>
          </a:ln>
        </p:spPr>
        <p:txBody>
          <a:bodyPr/>
          <a:lstStyle/>
          <a:p>
            <a:fld id="{176ADB31-6959-4F0E-8858-38C6EE391953}" type="slidenum">
              <a:rPr lang="en-US" smtClean="0"/>
              <a:pPr/>
              <a:t>7</a:t>
            </a:fld>
            <a:endParaRPr lang="en-US" smtClean="0"/>
          </a:p>
        </p:txBody>
      </p:sp>
    </p:spTree>
    <p:extLst>
      <p:ext uri="{BB962C8B-B14F-4D97-AF65-F5344CB8AC3E}">
        <p14:creationId xmlns:p14="http://schemas.microsoft.com/office/powerpoint/2010/main" val="3194341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Example</a:t>
            </a:r>
            <a:r>
              <a:rPr lang="en-US" baseline="0" dirty="0" smtClean="0"/>
              <a:t> of a ternary relationship is register. This relationship represents the registration of a client by a member of staff at a branch. The term “complex relationship’ is used to describe relationships with degrees higher than binary. </a:t>
            </a:r>
            <a:endParaRPr lang="en-US" dirty="0"/>
          </a:p>
        </p:txBody>
      </p:sp>
      <p:sp>
        <p:nvSpPr>
          <p:cNvPr id="4" name="Slide Number Placeholder 3"/>
          <p:cNvSpPr>
            <a:spLocks noGrp="1"/>
          </p:cNvSpPr>
          <p:nvPr>
            <p:ph type="sldNum" sz="quarter" idx="10"/>
          </p:nvPr>
        </p:nvSpPr>
        <p:spPr/>
        <p:txBody>
          <a:bodyPr/>
          <a:lstStyle/>
          <a:p>
            <a:pPr>
              <a:defRPr/>
            </a:pPr>
            <a:fld id="{0424FAB7-F525-4BA6-9FBD-CEE3002C13C5}" type="slidenum">
              <a:rPr lang="en-US" smtClean="0"/>
              <a:pPr>
                <a:defRPr/>
              </a:pPr>
              <a:t>9</a:t>
            </a:fld>
            <a:endParaRPr lang="en-US"/>
          </a:p>
        </p:txBody>
      </p:sp>
    </p:spTree>
    <p:extLst>
      <p:ext uri="{BB962C8B-B14F-4D97-AF65-F5344CB8AC3E}">
        <p14:creationId xmlns:p14="http://schemas.microsoft.com/office/powerpoint/2010/main" val="3772986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p:spPr>
        <p:txBody>
          <a:bodyPr/>
          <a:lstStyle/>
          <a:p>
            <a:pPr eaLnBrk="1" hangingPunct="1"/>
            <a:endParaRPr lang="id-ID" dirty="0" smtClean="0"/>
          </a:p>
        </p:txBody>
      </p:sp>
      <p:sp>
        <p:nvSpPr>
          <p:cNvPr id="43012" name="Slide Number Placeholder 3"/>
          <p:cNvSpPr>
            <a:spLocks noGrp="1"/>
          </p:cNvSpPr>
          <p:nvPr>
            <p:ph type="sldNum" sz="quarter" idx="5"/>
          </p:nvPr>
        </p:nvSpPr>
        <p:spPr>
          <a:noFill/>
          <a:ln>
            <a:miter lim="800000"/>
            <a:headEnd/>
            <a:tailEnd/>
          </a:ln>
        </p:spPr>
        <p:txBody>
          <a:bodyPr/>
          <a:lstStyle/>
          <a:p>
            <a:fld id="{176ADB31-6959-4F0E-8858-38C6EE391953}" type="slidenum">
              <a:rPr lang="en-US" smtClean="0"/>
              <a:pPr/>
              <a:t>15</a:t>
            </a:fld>
            <a:endParaRPr lang="en-US" smtClean="0"/>
          </a:p>
        </p:txBody>
      </p:sp>
    </p:spTree>
    <p:extLst>
      <p:ext uri="{BB962C8B-B14F-4D97-AF65-F5344CB8AC3E}">
        <p14:creationId xmlns:p14="http://schemas.microsoft.com/office/powerpoint/2010/main" val="2887284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bwMode="auto">
          <a:xfrm>
            <a:off x="1143000" y="685800"/>
            <a:ext cx="4572000" cy="3429000"/>
          </a:xfrm>
          <a:prstGeom prst="rect">
            <a:avLst/>
          </a:prstGeom>
          <a:noFill/>
          <a:ln>
            <a:miter lim="800000"/>
            <a:headEnd/>
            <a:tailEnd/>
          </a:ln>
        </p:spPr>
      </p:sp>
      <p:sp>
        <p:nvSpPr>
          <p:cNvPr id="55299" name="Rectangle 3"/>
          <p:cNvSpPr>
            <a:spLocks noGrp="1" noChangeArrowheads="1"/>
          </p:cNvSpPr>
          <p:nvPr>
            <p:ph type="body" idx="1"/>
          </p:nvPr>
        </p:nvSpPr>
        <p:spPr bwMode="auto">
          <a:xfrm>
            <a:off x="686130" y="4344140"/>
            <a:ext cx="5485742" cy="4113320"/>
          </a:xfrm>
          <a:prstGeom prst="rect">
            <a:avLst/>
          </a:prstGeom>
          <a:noFill/>
          <a:ln>
            <a:miter lim="800000"/>
            <a:headEnd/>
            <a:tailEnd/>
          </a:ln>
        </p:spPr>
        <p:txBody>
          <a:bodyPr/>
          <a:lstStyle/>
          <a:p>
            <a:endParaRPr lang="en-US" altLang="en-US" smtClean="0"/>
          </a:p>
        </p:txBody>
      </p:sp>
    </p:spTree>
    <p:extLst>
      <p:ext uri="{BB962C8B-B14F-4D97-AF65-F5344CB8AC3E}">
        <p14:creationId xmlns:p14="http://schemas.microsoft.com/office/powerpoint/2010/main" val="9439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4175418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2095359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3593282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1" descr="Background 01.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62" y="4763"/>
            <a:ext cx="9139237" cy="646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userDrawn="1"/>
        </p:nvSpPr>
        <p:spPr>
          <a:xfrm>
            <a:off x="1691679" y="1628800"/>
            <a:ext cx="7452319" cy="5229200"/>
          </a:xfrm>
          <a:prstGeom prst="rect">
            <a:avLst/>
          </a:prstGeom>
          <a:solidFill>
            <a:srgbClr val="008F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ctrTitle" hasCustomPrompt="1"/>
          </p:nvPr>
        </p:nvSpPr>
        <p:spPr>
          <a:xfrm>
            <a:off x="1835696" y="2708920"/>
            <a:ext cx="7128792" cy="1470025"/>
          </a:xfrm>
        </p:spPr>
        <p:txBody>
          <a:bodyPr/>
          <a:lstStyle>
            <a:lvl1pPr eaLnBrk="1" hangingPunct="1">
              <a:defRPr sz="4400">
                <a:solidFill>
                  <a:schemeClr val="bg1"/>
                </a:solidFill>
              </a:defRPr>
            </a:lvl1pPr>
          </a:lstStyle>
          <a:p>
            <a:pPr eaLnBrk="1" hangingPunct="1"/>
            <a:r>
              <a:rPr lang="en-US" sz="3200" b="1" dirty="0" smtClean="0">
                <a:solidFill>
                  <a:schemeClr val="bg1"/>
                </a:solidFill>
                <a:latin typeface="Open Sans" pitchFamily="-84" charset="0"/>
                <a:ea typeface="ＭＳ Ｐゴシック" pitchFamily="34" charset="-128"/>
              </a:rPr>
              <a:t>Headline Open Sans Bold 32pt</a:t>
            </a:r>
          </a:p>
        </p:txBody>
      </p:sp>
      <p:sp>
        <p:nvSpPr>
          <p:cNvPr id="3" name="Subtitle 2"/>
          <p:cNvSpPr>
            <a:spLocks noGrp="1"/>
          </p:cNvSpPr>
          <p:nvPr>
            <p:ph type="subTitle" idx="1"/>
          </p:nvPr>
        </p:nvSpPr>
        <p:spPr>
          <a:xfrm>
            <a:off x="2267744" y="4295527"/>
            <a:ext cx="6400800" cy="576064"/>
          </a:xfrm>
        </p:spPr>
        <p:txBody>
          <a:bodyPr>
            <a:normAutofit/>
          </a:bodyPr>
          <a:lstStyle>
            <a:lvl1pPr marL="0" indent="0" algn="ctr">
              <a:buNone/>
              <a:defRPr sz="2400">
                <a:solidFill>
                  <a:schemeClr val="bg1"/>
                </a:solidFill>
                <a:latin typeface="Open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d-ID" dirty="0"/>
          </a:p>
        </p:txBody>
      </p:sp>
      <p:sp>
        <p:nvSpPr>
          <p:cNvPr id="4" name="Date Placeholder 3"/>
          <p:cNvSpPr>
            <a:spLocks noGrp="1"/>
          </p:cNvSpPr>
          <p:nvPr>
            <p:ph type="dt" sz="half" idx="10"/>
          </p:nvPr>
        </p:nvSpPr>
        <p:spPr>
          <a:xfrm>
            <a:off x="457200" y="6453336"/>
            <a:ext cx="2133600" cy="365125"/>
          </a:xfrm>
        </p:spPr>
        <p:txBody>
          <a:bodyPr/>
          <a:lstStyle/>
          <a:p>
            <a:fld id="{5EF9B71C-2D91-4D15-BAB7-ADA66F828B46}" type="datetimeFigureOut">
              <a:rPr lang="id-ID" smtClean="0"/>
              <a:pPr/>
              <a:t>26/11/2017</a:t>
            </a:fld>
            <a:endParaRPr lang="id-ID"/>
          </a:p>
        </p:txBody>
      </p:sp>
      <p:sp>
        <p:nvSpPr>
          <p:cNvPr id="5" name="Footer Placeholder 4"/>
          <p:cNvSpPr>
            <a:spLocks noGrp="1"/>
          </p:cNvSpPr>
          <p:nvPr>
            <p:ph type="ftr" sz="quarter" idx="11"/>
          </p:nvPr>
        </p:nvSpPr>
        <p:spPr>
          <a:xfrm>
            <a:off x="3124200" y="6453336"/>
            <a:ext cx="2895600" cy="365125"/>
          </a:xfrm>
        </p:spPr>
        <p:txBody>
          <a:bodyPr/>
          <a:lstStyle/>
          <a:p>
            <a:endParaRPr lang="id-ID"/>
          </a:p>
        </p:txBody>
      </p:sp>
      <p:sp>
        <p:nvSpPr>
          <p:cNvPr id="6" name="Slide Number Placeholder 5"/>
          <p:cNvSpPr>
            <a:spLocks noGrp="1"/>
          </p:cNvSpPr>
          <p:nvPr>
            <p:ph type="sldNum" sz="quarter" idx="12"/>
          </p:nvPr>
        </p:nvSpPr>
        <p:spPr>
          <a:xfrm>
            <a:off x="6553200" y="6453336"/>
            <a:ext cx="2133600" cy="365125"/>
          </a:xfrm>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272514125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5EF9B71C-2D91-4D15-BAB7-ADA66F828B46}" type="datetimeFigureOut">
              <a:rPr lang="id-ID" smtClean="0"/>
              <a:pPr/>
              <a:t>26/11/2017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6359690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484784"/>
            <a:ext cx="2057400" cy="4641379"/>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1043608" y="1484784"/>
            <a:ext cx="5433392" cy="46413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4" name="Date Placeholder 3"/>
          <p:cNvSpPr>
            <a:spLocks noGrp="1"/>
          </p:cNvSpPr>
          <p:nvPr>
            <p:ph type="dt" sz="half" idx="10"/>
          </p:nvPr>
        </p:nvSpPr>
        <p:spPr/>
        <p:txBody>
          <a:bodyPr/>
          <a:lstStyle/>
          <a:p>
            <a:fld id="{5EF9B71C-2D91-4D15-BAB7-ADA66F828B46}" type="datetimeFigureOut">
              <a:rPr lang="id-ID" smtClean="0"/>
              <a:pPr/>
              <a:t>26/11/2017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118876075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1" descr="Background 02.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3937"/>
            <a:ext cx="9143999" cy="6464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userDrawn="1"/>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title"/>
          </p:nvPr>
        </p:nvSpPr>
        <p:spPr>
          <a:xfrm>
            <a:off x="1911350" y="2060848"/>
            <a:ext cx="6837114" cy="792088"/>
          </a:xfrm>
        </p:spPr>
        <p:txBody>
          <a:bodyPr>
            <a:normAutofit/>
          </a:bodyPr>
          <a:lstStyle>
            <a:lvl1pPr algn="l">
              <a:defRPr sz="3000" b="1">
                <a:solidFill>
                  <a:srgbClr val="0079B8"/>
                </a:solidFill>
                <a:latin typeface="Open Sans"/>
              </a:defRPr>
            </a:lvl1pPr>
          </a:lstStyle>
          <a:p>
            <a:r>
              <a:rPr lang="en-US" smtClean="0"/>
              <a:t>Click to edit Master title style</a:t>
            </a:r>
            <a:endParaRPr lang="id-ID" dirty="0"/>
          </a:p>
        </p:txBody>
      </p:sp>
      <p:sp>
        <p:nvSpPr>
          <p:cNvPr id="8" name="Date Placeholder 3"/>
          <p:cNvSpPr>
            <a:spLocks noGrp="1"/>
          </p:cNvSpPr>
          <p:nvPr>
            <p:ph type="dt" sz="half" idx="10"/>
          </p:nvPr>
        </p:nvSpPr>
        <p:spPr>
          <a:xfrm>
            <a:off x="457200" y="6453336"/>
            <a:ext cx="2133600" cy="365125"/>
          </a:xfrm>
        </p:spPr>
        <p:txBody>
          <a:bodyPr/>
          <a:lstStyle/>
          <a:p>
            <a:fld id="{5EF9B71C-2D91-4D15-BAB7-ADA66F828B46}" type="datetimeFigureOut">
              <a:rPr lang="id-ID" smtClean="0"/>
              <a:pPr/>
              <a:t>26/11/2017</a:t>
            </a:fld>
            <a:endParaRPr lang="id-ID"/>
          </a:p>
        </p:txBody>
      </p:sp>
      <p:sp>
        <p:nvSpPr>
          <p:cNvPr id="9" name="Footer Placeholder 4"/>
          <p:cNvSpPr>
            <a:spLocks noGrp="1"/>
          </p:cNvSpPr>
          <p:nvPr>
            <p:ph type="ftr" sz="quarter" idx="11"/>
          </p:nvPr>
        </p:nvSpPr>
        <p:spPr>
          <a:xfrm>
            <a:off x="3124200" y="6453336"/>
            <a:ext cx="2895600" cy="365125"/>
          </a:xfrm>
        </p:spPr>
        <p:txBody>
          <a:bodyPr/>
          <a:lstStyle/>
          <a:p>
            <a:endParaRPr lang="id-ID"/>
          </a:p>
        </p:txBody>
      </p:sp>
      <p:sp>
        <p:nvSpPr>
          <p:cNvPr id="10" name="Slide Number Placeholder 5"/>
          <p:cNvSpPr>
            <a:spLocks noGrp="1"/>
          </p:cNvSpPr>
          <p:nvPr>
            <p:ph type="sldNum" sz="quarter" idx="12"/>
          </p:nvPr>
        </p:nvSpPr>
        <p:spPr>
          <a:xfrm>
            <a:off x="6553200" y="6453336"/>
            <a:ext cx="2133600" cy="365125"/>
          </a:xfrm>
        </p:spPr>
        <p:txBody>
          <a:bodyPr/>
          <a:lstStyle/>
          <a:p>
            <a:fld id="{F173735F-2667-4028-B606-D96AABD86FDB}" type="slidenum">
              <a:rPr lang="id-ID" smtClean="0"/>
              <a:pPr/>
              <a:t>‹#›</a:t>
            </a:fld>
            <a:endParaRPr lang="id-ID"/>
          </a:p>
        </p:txBody>
      </p:sp>
      <p:sp>
        <p:nvSpPr>
          <p:cNvPr id="14" name="Content Placeholder 2"/>
          <p:cNvSpPr>
            <a:spLocks noGrp="1"/>
          </p:cNvSpPr>
          <p:nvPr>
            <p:ph idx="1"/>
          </p:nvPr>
        </p:nvSpPr>
        <p:spPr>
          <a:xfrm>
            <a:off x="1911350" y="3429001"/>
            <a:ext cx="6837114" cy="3040422"/>
          </a:xfrm>
        </p:spPr>
        <p:txBody>
          <a:bodyPr/>
          <a:lstStyle>
            <a:lvl1pPr>
              <a:defRPr>
                <a:latin typeface="Open Sans"/>
              </a:defRPr>
            </a:lvl1pPr>
            <a:lvl2pPr>
              <a:defRPr>
                <a:latin typeface="Open Sans"/>
              </a:defRPr>
            </a:lvl2pPr>
            <a:lvl3pPr>
              <a:defRPr>
                <a:latin typeface="Open Sans"/>
              </a:defRPr>
            </a:lvl3pPr>
            <a:lvl4pPr>
              <a:defRPr>
                <a:latin typeface="Open Sans"/>
              </a:defRPr>
            </a:lvl4pPr>
            <a:lvl5pPr>
              <a:defRPr>
                <a:latin typeface="Open San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16" name="Subtitle 2"/>
          <p:cNvSpPr>
            <a:spLocks noGrp="1"/>
          </p:cNvSpPr>
          <p:nvPr>
            <p:ph type="subTitle" idx="13"/>
          </p:nvPr>
        </p:nvSpPr>
        <p:spPr>
          <a:xfrm>
            <a:off x="1907704" y="2852936"/>
            <a:ext cx="6840760" cy="504056"/>
          </a:xfrm>
        </p:spPr>
        <p:txBody>
          <a:bodyPr vert="horz" lIns="91440" tIns="45720" rIns="91440" bIns="45720" rtlCol="0" anchor="ctr">
            <a:normAutofit/>
          </a:bodyPr>
          <a:lstStyle>
            <a:lvl1pPr>
              <a:defRPr lang="id-ID" sz="2200" b="1" dirty="0">
                <a:solidFill>
                  <a:srgbClr val="0079B8"/>
                </a:solidFill>
                <a:latin typeface="Open Sans"/>
                <a:ea typeface="+mj-ea"/>
                <a:cs typeface="+mj-cs"/>
              </a:defRPr>
            </a:lvl1pPr>
          </a:lstStyle>
          <a:p>
            <a:pPr lvl="0">
              <a:spcBef>
                <a:spcPct val="0"/>
              </a:spcBef>
              <a:buNone/>
            </a:pPr>
            <a:r>
              <a:rPr lang="en-US" smtClean="0"/>
              <a:t>Click to edit Master subtitle style</a:t>
            </a:r>
            <a:endParaRPr lang="id-ID" dirty="0"/>
          </a:p>
        </p:txBody>
      </p:sp>
    </p:spTree>
    <p:extLst>
      <p:ext uri="{BB962C8B-B14F-4D97-AF65-F5344CB8AC3E}">
        <p14:creationId xmlns:p14="http://schemas.microsoft.com/office/powerpoint/2010/main" val="76186998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31640" y="4406901"/>
            <a:ext cx="7344816" cy="678284"/>
          </a:xfrm>
        </p:spPr>
        <p:txBody>
          <a:bodyPr anchor="t">
            <a:noAutofit/>
          </a:bodyPr>
          <a:lstStyle>
            <a:lvl1pPr algn="l">
              <a:defRPr sz="3000" b="1" cap="all"/>
            </a:lvl1pPr>
          </a:lstStyle>
          <a:p>
            <a:r>
              <a:rPr lang="en-US" smtClean="0"/>
              <a:t>Click to edit Master title style</a:t>
            </a:r>
            <a:endParaRPr lang="id-ID" dirty="0"/>
          </a:p>
        </p:txBody>
      </p:sp>
      <p:sp>
        <p:nvSpPr>
          <p:cNvPr id="3" name="Text Placeholder 2"/>
          <p:cNvSpPr>
            <a:spLocks noGrp="1"/>
          </p:cNvSpPr>
          <p:nvPr>
            <p:ph type="body" idx="1"/>
          </p:nvPr>
        </p:nvSpPr>
        <p:spPr>
          <a:xfrm>
            <a:off x="1331640" y="2906713"/>
            <a:ext cx="7344816"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F9B71C-2D91-4D15-BAB7-ADA66F828B46}" type="datetimeFigureOut">
              <a:rPr lang="id-ID" smtClean="0"/>
              <a:pPr/>
              <a:t>26/11/2017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59364897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1619672" y="2636912"/>
            <a:ext cx="3456384" cy="3489251"/>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4" name="Content Placeholder 3"/>
          <p:cNvSpPr>
            <a:spLocks noGrp="1"/>
          </p:cNvSpPr>
          <p:nvPr>
            <p:ph sz="half" idx="2"/>
          </p:nvPr>
        </p:nvSpPr>
        <p:spPr>
          <a:xfrm>
            <a:off x="5148064" y="2636912"/>
            <a:ext cx="3538736" cy="3489251"/>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5" name="Date Placeholder 4"/>
          <p:cNvSpPr>
            <a:spLocks noGrp="1"/>
          </p:cNvSpPr>
          <p:nvPr>
            <p:ph type="dt" sz="half" idx="10"/>
          </p:nvPr>
        </p:nvSpPr>
        <p:spPr/>
        <p:txBody>
          <a:bodyPr/>
          <a:lstStyle/>
          <a:p>
            <a:fld id="{5EF9B71C-2D91-4D15-BAB7-ADA66F828B46}" type="datetimeFigureOut">
              <a:rPr lang="id-ID" smtClean="0"/>
              <a:pPr/>
              <a:t>26/11/2017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401632793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19672" y="1484784"/>
            <a:ext cx="7067128" cy="1008112"/>
          </a:xfrm>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1619672" y="2132856"/>
            <a:ext cx="3456384" cy="639762"/>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19672" y="2708920"/>
            <a:ext cx="3456384" cy="3456384"/>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6" name="Content Placeholder 5"/>
          <p:cNvSpPr>
            <a:spLocks noGrp="1"/>
          </p:cNvSpPr>
          <p:nvPr>
            <p:ph sz="quarter" idx="4"/>
          </p:nvPr>
        </p:nvSpPr>
        <p:spPr>
          <a:xfrm>
            <a:off x="5220072" y="2708919"/>
            <a:ext cx="3466728" cy="3456385"/>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7" name="Date Placeholder 6"/>
          <p:cNvSpPr>
            <a:spLocks noGrp="1"/>
          </p:cNvSpPr>
          <p:nvPr>
            <p:ph type="dt" sz="half" idx="10"/>
          </p:nvPr>
        </p:nvSpPr>
        <p:spPr/>
        <p:txBody>
          <a:bodyPr/>
          <a:lstStyle/>
          <a:p>
            <a:fld id="{5EF9B71C-2D91-4D15-BAB7-ADA66F828B46}" type="datetimeFigureOut">
              <a:rPr lang="id-ID" smtClean="0"/>
              <a:pPr/>
              <a:t>26/11/2017</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F173735F-2667-4028-B606-D96AABD86FDB}" type="slidenum">
              <a:rPr lang="id-ID" smtClean="0"/>
              <a:pPr/>
              <a:t>‹#›</a:t>
            </a:fld>
            <a:endParaRPr lang="id-ID"/>
          </a:p>
        </p:txBody>
      </p:sp>
      <p:sp>
        <p:nvSpPr>
          <p:cNvPr id="10" name="Text Placeholder 2"/>
          <p:cNvSpPr>
            <a:spLocks noGrp="1"/>
          </p:cNvSpPr>
          <p:nvPr>
            <p:ph type="body" idx="13"/>
          </p:nvPr>
        </p:nvSpPr>
        <p:spPr>
          <a:xfrm>
            <a:off x="5220072" y="2132856"/>
            <a:ext cx="3456384" cy="639762"/>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135985594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5EF9B71C-2D91-4D15-BAB7-ADA66F828B46}" type="datetimeFigureOut">
              <a:rPr lang="id-ID" smtClean="0"/>
              <a:pPr/>
              <a:t>26/11/2017</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243551480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F9B71C-2D91-4D15-BAB7-ADA66F828B46}" type="datetimeFigureOut">
              <a:rPr lang="id-ID" smtClean="0"/>
              <a:pPr/>
              <a:t>26/11/2017</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F173735F-2667-4028-B606-D96AABD86FDB}" type="slidenum">
              <a:rPr lang="id-ID" smtClean="0"/>
              <a:pPr/>
              <a:t>‹#›</a:t>
            </a:fld>
            <a:endParaRPr lang="id-ID"/>
          </a:p>
        </p:txBody>
      </p:sp>
      <p:pic>
        <p:nvPicPr>
          <p:cNvPr id="5" name="Picture 1" descr="Background 03.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4763"/>
            <a:ext cx="9693629"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1313250" y="2859881"/>
            <a:ext cx="7067128" cy="1143000"/>
          </a:xfrm>
        </p:spPr>
        <p:txBody>
          <a:bodyPr>
            <a:normAutofit/>
          </a:bodyPr>
          <a:lstStyle>
            <a:lvl1pPr>
              <a:defRPr sz="3200">
                <a:solidFill>
                  <a:schemeClr val="bg1"/>
                </a:solidFill>
              </a:defRPr>
            </a:lvl1pPr>
          </a:lstStyle>
          <a:p>
            <a:r>
              <a:rPr lang="en-US" smtClean="0"/>
              <a:t>Click to edit Master title style</a:t>
            </a:r>
            <a:endParaRPr lang="id-ID"/>
          </a:p>
        </p:txBody>
      </p:sp>
    </p:spTree>
    <p:extLst>
      <p:ext uri="{BB962C8B-B14F-4D97-AF65-F5344CB8AC3E}">
        <p14:creationId xmlns:p14="http://schemas.microsoft.com/office/powerpoint/2010/main" val="327369735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07704" y="1628800"/>
            <a:ext cx="6768752" cy="802010"/>
          </a:xfrm>
        </p:spPr>
        <p:txBody>
          <a:bodyPr anchor="b">
            <a:normAutofit/>
          </a:bodyPr>
          <a:lstStyle>
            <a:lvl1pPr algn="l">
              <a:defRPr sz="3000" b="1"/>
            </a:lvl1pPr>
          </a:lstStyle>
          <a:p>
            <a:r>
              <a:rPr lang="en-US" smtClean="0"/>
              <a:t>Click to edit Master title style</a:t>
            </a:r>
            <a:endParaRPr lang="id-ID"/>
          </a:p>
        </p:txBody>
      </p:sp>
      <p:sp>
        <p:nvSpPr>
          <p:cNvPr id="3" name="Content Placeholder 2"/>
          <p:cNvSpPr>
            <a:spLocks noGrp="1"/>
          </p:cNvSpPr>
          <p:nvPr>
            <p:ph idx="1"/>
          </p:nvPr>
        </p:nvSpPr>
        <p:spPr>
          <a:xfrm>
            <a:off x="1907705" y="2564904"/>
            <a:ext cx="3168352" cy="3672408"/>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4" name="Text Placeholder 3"/>
          <p:cNvSpPr>
            <a:spLocks noGrp="1"/>
          </p:cNvSpPr>
          <p:nvPr>
            <p:ph type="body" sz="half" idx="2"/>
          </p:nvPr>
        </p:nvSpPr>
        <p:spPr>
          <a:xfrm>
            <a:off x="5220072" y="2564904"/>
            <a:ext cx="3430017" cy="3672160"/>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F9B71C-2D91-4D15-BAB7-ADA66F828B46}" type="datetimeFigureOut">
              <a:rPr lang="id-ID" smtClean="0"/>
              <a:pPr/>
              <a:t>26/11/2017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216170414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6884168"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1792288" y="1916832"/>
            <a:ext cx="6884168" cy="281074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id-ID"/>
          </a:p>
        </p:txBody>
      </p:sp>
      <p:sp>
        <p:nvSpPr>
          <p:cNvPr id="4" name="Text Placeholder 3"/>
          <p:cNvSpPr>
            <a:spLocks noGrp="1"/>
          </p:cNvSpPr>
          <p:nvPr>
            <p:ph type="body" sz="half" idx="2"/>
          </p:nvPr>
        </p:nvSpPr>
        <p:spPr>
          <a:xfrm>
            <a:off x="1792288" y="5367338"/>
            <a:ext cx="688416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F9B71C-2D91-4D15-BAB7-ADA66F828B46}" type="datetimeFigureOut">
              <a:rPr lang="id-ID" smtClean="0"/>
              <a:pPr/>
              <a:t>26/11/2017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F173735F-2667-4028-B606-D96AABD86FDB}" type="slidenum">
              <a:rPr lang="id-ID" smtClean="0"/>
              <a:pPr/>
              <a:t>‹#›</a:t>
            </a:fld>
            <a:endParaRPr lang="id-ID"/>
          </a:p>
        </p:txBody>
      </p:sp>
    </p:spTree>
    <p:extLst>
      <p:ext uri="{BB962C8B-B14F-4D97-AF65-F5344CB8AC3E}">
        <p14:creationId xmlns:p14="http://schemas.microsoft.com/office/powerpoint/2010/main" val="319381461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 descr="Background 02.jp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4764"/>
            <a:ext cx="9143999" cy="6464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Placeholder 1"/>
          <p:cNvSpPr>
            <a:spLocks noGrp="1"/>
          </p:cNvSpPr>
          <p:nvPr>
            <p:ph type="title"/>
          </p:nvPr>
        </p:nvSpPr>
        <p:spPr>
          <a:xfrm>
            <a:off x="1619672" y="1484784"/>
            <a:ext cx="7067128" cy="1143000"/>
          </a:xfrm>
          <a:prstGeom prst="rect">
            <a:avLst/>
          </a:prstGeom>
        </p:spPr>
        <p:txBody>
          <a:bodyPr vert="horz" lIns="91440" tIns="45720" rIns="91440" bIns="45720" rtlCol="0" anchor="ctr">
            <a:normAutofit/>
          </a:bodyPr>
          <a:lstStyle/>
          <a:p>
            <a:r>
              <a:rPr lang="en-US" smtClean="0"/>
              <a:t>Click to edit Master title style</a:t>
            </a:r>
            <a:endParaRPr lang="id-ID" dirty="0"/>
          </a:p>
        </p:txBody>
      </p:sp>
      <p:sp>
        <p:nvSpPr>
          <p:cNvPr id="3" name="Text Placeholder 2"/>
          <p:cNvSpPr>
            <a:spLocks noGrp="1"/>
          </p:cNvSpPr>
          <p:nvPr>
            <p:ph type="body" idx="1"/>
          </p:nvPr>
        </p:nvSpPr>
        <p:spPr>
          <a:xfrm>
            <a:off x="1619672" y="2636912"/>
            <a:ext cx="7067128" cy="348925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dirty="0"/>
          </a:p>
        </p:txBody>
      </p:sp>
      <p:sp>
        <p:nvSpPr>
          <p:cNvPr id="4" name="Date Placeholder 3"/>
          <p:cNvSpPr>
            <a:spLocks noGrp="1"/>
          </p:cNvSpPr>
          <p:nvPr>
            <p:ph type="dt" sz="half" idx="2"/>
          </p:nvPr>
        </p:nvSpPr>
        <p:spPr>
          <a:xfrm>
            <a:off x="457200" y="645333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B71C-2D91-4D15-BAB7-ADA66F828B46}" type="datetimeFigureOut">
              <a:rPr lang="id-ID" smtClean="0"/>
              <a:pPr/>
              <a:t>26/11/2017</a:t>
            </a:fld>
            <a:endParaRPr lang="id-ID"/>
          </a:p>
        </p:txBody>
      </p:sp>
      <p:sp>
        <p:nvSpPr>
          <p:cNvPr id="5" name="Footer Placeholder 4"/>
          <p:cNvSpPr>
            <a:spLocks noGrp="1"/>
          </p:cNvSpPr>
          <p:nvPr>
            <p:ph type="ftr" sz="quarter" idx="3"/>
          </p:nvPr>
        </p:nvSpPr>
        <p:spPr>
          <a:xfrm>
            <a:off x="3124200" y="645333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553200" y="6453336"/>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73735F-2667-4028-B606-D96AABD86FDB}" type="slidenum">
              <a:rPr lang="id-ID" smtClean="0"/>
              <a:pPr/>
              <a:t>‹#›</a:t>
            </a:fld>
            <a:endParaRPr lang="id-ID"/>
          </a:p>
        </p:txBody>
      </p:sp>
    </p:spTree>
    <p:extLst>
      <p:ext uri="{BB962C8B-B14F-4D97-AF65-F5344CB8AC3E}">
        <p14:creationId xmlns:p14="http://schemas.microsoft.com/office/powerpoint/2010/main" val="2818913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ctr" defTabSz="914400" rtl="0" eaLnBrk="1" latinLnBrk="0" hangingPunct="1">
        <a:spcBef>
          <a:spcPct val="0"/>
        </a:spcBef>
        <a:buNone/>
        <a:defRPr sz="3000" b="1" kern="1200">
          <a:solidFill>
            <a:srgbClr val="0079B8"/>
          </a:solidFill>
          <a:latin typeface="Open Sans"/>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hyperlink" Target="http://www.google.com/url?sa=i&amp;source=imgres&amp;cd=&amp;cad=rja&amp;uact=8&amp;ved=0CAsQjB0wAGoVChMI_bGvzfWTxgIVRXu8Ch0mogAS&amp;url=http://www.healthytravelblog.com/2013/12/18/is-it-bad-to-say-thank-you-and-other-cultural-no-nos/&amp;ei=zu5_Vf2SNMX28QWmxIKQAQ&amp;psig=AFQjCNEBHY_E9fkfNK52ASzl-aFPXYg-Ow&amp;ust=1434533966946524" TargetMode="External"/><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hyperlink" Target="http://www.google.com/url?sa=i&amp;source=imgres&amp;cd=&amp;cad=rja&amp;uact=8&amp;ved=0CAcQjB0wAGoVChMI2KCJ4e-kxgIVSQSOCh3yGg_q&amp;url=https://addriana1.wordpress.com/2014/06/09/4-keys-to-unlock-your-lock/&amp;ei=YdKIVZjsBsmIuATytbzQDg&amp;psig=AFQjCNEsDFdDJ20QcL7dOfL8Pl7_OoCYnw&amp;ust=1435116513236693" TargetMode="External"/><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google.com/url?sa=i&amp;source=imgres&amp;cd=&amp;cad=rja&amp;uact=8&amp;ved=0CAcQjB0wAGoVChMIta-cvPakxgIVzVmOCh3E1QCN&amp;url=http://www.c-jump.com/CIS75/Week08/W08_0150_relationships_and_mul.htm&amp;ei=atmIVbXSNc2zuQTEq4PoCA&amp;psig=AFQjCNFCwoWj0AEQfy5BHILaur2aGY57PA&amp;ust=1435118314960717" TargetMode="External"/><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hyperlink" Target="http://www.google.com/url?sa=i&amp;source=imgres&amp;cd=&amp;cad=rja&amp;uact=8&amp;ved=0CAcQjB0wAGoVChMI-OumtJalxgIVTwmOCh3KHg8x&amp;url=http://thethoughtgardener.com/how-to-focus-on-solutions-not-problems/&amp;ei=6PqIVfjXDM-SuATKvbyIAw&amp;psig=AFQjCNGjRohrpSqe64wm6iAGJ35PMAxXsA&amp;ust=1435126888306505" TargetMode="External"/><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hyperlink" Target="http://www.google.com/url?sa=i&amp;source=imgres&amp;cd=&amp;cad=rja&amp;uact=8&amp;ved=0CAcQjB0wAGoVChMI2qTpipulxgIVTZGOCh0EYgjk&amp;url=http://www.quadrobay.com/quadrobay/solutions&amp;ei=z_-IVZqBGM2iugSExKGgDg&amp;psig=AFQjCNH7Kg3cU-B8siXaZX4vIjMAlb7wrA&amp;ust=1435128143504518"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www.google.com/url?sa=i&amp;rct=j&amp;q=&amp;esrc=s&amp;source=imgres&amp;cd=&amp;cad=rja&amp;uact=8&amp;ved=0ahUKEwisuuHQ-drJAhXIuo4KHTBnCuoQjB0ICDAA&amp;url=http://vtraining-msuhandi.blogspot.com/2014/01/learning-objective.html&amp;psig=AFQjCNGaacwQUftOECeonGYDEFyMbfRF2w&amp;ust=1450168728765773" TargetMode="External"/><Relationship Id="rId2" Type="http://schemas.openxmlformats.org/officeDocument/2006/relationships/image" Target="../media/image5.gi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www.enrichedcloud.com/ECC/jsp/SRM.jsp" TargetMode="External"/><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hyperlink" Target="https://www.google.com/url?sa=i&amp;rct=j&amp;q=&amp;esrc=s&amp;source=imgres&amp;cd=&amp;cad=rja&amp;uact=8&amp;ved=0ahUKEwiSwK2rrvnJAhUO1I4KHbK7BvEQjB0ICDAA&amp;url=https://www.bowelcanceraustralia.org/tests-investigations/advantages-disadvantages&amp;psig=AFQjCNG5fLiilMcMg-W-Rp4yv0eReco4hw&amp;ust=1451213669541739" TargetMode="External"/><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hyperlink" Target="https://www.google.com/url?sa=i&amp;rct=j&amp;q=&amp;esrc=s&amp;source=imgres&amp;cd=&amp;ved=0ahUKEwjwnNPRrvnJAhVBUY4KHWd5AZEQjB0ICDAA&amp;url=https://www.bowelcanceraustralia.org/tests-investigations/advantages-disadvantages&amp;psig=AFQjCNFr7JLeD5ktnrp8fxIBivfgc0w9pQ&amp;ust=1451213749849783" TargetMode="External"/><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1690687" y="1676400"/>
            <a:ext cx="7758113" cy="935038"/>
          </a:xfrm>
          <a:prstGeom prst="rect">
            <a:avLst/>
          </a:prstGeom>
          <a:noFill/>
          <a:ln w="9525">
            <a:noFill/>
            <a:miter lim="800000"/>
            <a:headEnd/>
            <a:tailEnd/>
          </a:ln>
        </p:spPr>
        <p:txBody>
          <a:bodyPr/>
          <a:lstStyle/>
          <a:p>
            <a:pPr>
              <a:spcBef>
                <a:spcPct val="20000"/>
              </a:spcBef>
              <a:tabLst>
                <a:tab pos="1320800" algn="l"/>
                <a:tab pos="2054225" algn="l"/>
              </a:tabLst>
            </a:pPr>
            <a:r>
              <a:rPr lang="en-US" sz="2100" b="1" dirty="0" smtClean="0">
                <a:solidFill>
                  <a:schemeClr val="bg1"/>
                </a:solidFill>
                <a:latin typeface="Open Sans"/>
              </a:rPr>
              <a:t>Course	: ISYS6280 – Database Systems (GAT)</a:t>
            </a:r>
            <a:endParaRPr lang="en-US" sz="2100" b="1" dirty="0">
              <a:solidFill>
                <a:schemeClr val="bg1"/>
              </a:solidFill>
              <a:latin typeface="Open Sans"/>
            </a:endParaRPr>
          </a:p>
          <a:p>
            <a:pPr>
              <a:spcBef>
                <a:spcPct val="20000"/>
              </a:spcBef>
              <a:tabLst>
                <a:tab pos="1320800" algn="l"/>
                <a:tab pos="2054225" algn="l"/>
              </a:tabLst>
            </a:pPr>
            <a:r>
              <a:rPr lang="en-US" sz="2100" b="1" dirty="0" smtClean="0">
                <a:solidFill>
                  <a:schemeClr val="bg1"/>
                </a:solidFill>
                <a:latin typeface="Open Sans"/>
              </a:rPr>
              <a:t>Year 	: 2017</a:t>
            </a:r>
            <a:endParaRPr lang="en-US" sz="2100" b="1" dirty="0">
              <a:solidFill>
                <a:schemeClr val="bg1"/>
              </a:solidFill>
              <a:latin typeface="Open Sans"/>
            </a:endParaRPr>
          </a:p>
        </p:txBody>
      </p:sp>
      <p:sp>
        <p:nvSpPr>
          <p:cNvPr id="8" name="Rectangle 6"/>
          <p:cNvSpPr>
            <a:spLocks noGrp="1" noChangeArrowheads="1"/>
          </p:cNvSpPr>
          <p:nvPr>
            <p:ph type="ctrTitle"/>
          </p:nvPr>
        </p:nvSpPr>
        <p:spPr>
          <a:xfrm>
            <a:off x="1676400" y="3048000"/>
            <a:ext cx="7467600" cy="2384425"/>
          </a:xfrm>
          <a:noFill/>
        </p:spPr>
        <p:txBody>
          <a:bodyPr>
            <a:normAutofit/>
          </a:bodyPr>
          <a:lstStyle/>
          <a:p>
            <a:r>
              <a:rPr lang="en-AU" sz="4000" dirty="0" smtClean="0"/>
              <a:t>ER MODELLING FOR GAME DEVELOPMENT</a:t>
            </a:r>
            <a:r>
              <a:rPr lang="en-US" sz="4000" dirty="0" smtClean="0"/>
              <a:t/>
            </a:r>
            <a:br>
              <a:rPr lang="en-US" sz="4000" dirty="0" smtClean="0"/>
            </a:br>
            <a:r>
              <a:rPr lang="en-US" sz="4000" dirty="0" smtClean="0">
                <a:solidFill>
                  <a:schemeClr val="bg1"/>
                </a:solidFill>
              </a:rPr>
              <a:t/>
            </a:r>
            <a:br>
              <a:rPr lang="en-US" sz="4000" dirty="0" smtClean="0">
                <a:solidFill>
                  <a:schemeClr val="bg1"/>
                </a:solidFill>
              </a:rPr>
            </a:br>
            <a:r>
              <a:rPr lang="en-US" sz="2800" dirty="0" smtClean="0">
                <a:solidFill>
                  <a:schemeClr val="bg1"/>
                </a:solidFill>
              </a:rPr>
              <a:t>Session  19&amp;20</a:t>
            </a:r>
          </a:p>
        </p:txBody>
      </p:sp>
    </p:spTree>
    <p:extLst>
      <p:ext uri="{BB962C8B-B14F-4D97-AF65-F5344CB8AC3E}">
        <p14:creationId xmlns:p14="http://schemas.microsoft.com/office/powerpoint/2010/main" val="420442114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2514600" y="152400"/>
            <a:ext cx="6286544" cy="1143000"/>
          </a:xfrm>
        </p:spPr>
        <p:txBody>
          <a:bodyPr>
            <a:normAutofit/>
          </a:bodyPr>
          <a:lstStyle/>
          <a:p>
            <a:pPr algn="r">
              <a:defRPr/>
            </a:pPr>
            <a:r>
              <a:rPr lang="en-AU" b="1" dirty="0">
                <a:solidFill>
                  <a:schemeClr val="tx1"/>
                </a:solidFill>
                <a:cs typeface="Times New Roman" pitchFamily="18" charset="0"/>
              </a:rPr>
              <a:t>Quaternary relationship </a:t>
            </a:r>
            <a:r>
              <a:rPr lang="en-AU" b="1" dirty="0" smtClean="0">
                <a:solidFill>
                  <a:schemeClr val="tx1"/>
                </a:solidFill>
                <a:cs typeface="Times New Roman" pitchFamily="18" charset="0"/>
              </a:rPr>
              <a:t/>
            </a:r>
            <a:br>
              <a:rPr lang="en-AU" b="1" dirty="0" smtClean="0">
                <a:solidFill>
                  <a:schemeClr val="tx1"/>
                </a:solidFill>
                <a:cs typeface="Times New Roman" pitchFamily="18" charset="0"/>
              </a:rPr>
            </a:br>
            <a:r>
              <a:rPr lang="en-AU" b="1" dirty="0" smtClean="0">
                <a:solidFill>
                  <a:schemeClr val="tx1"/>
                </a:solidFill>
                <a:cs typeface="Times New Roman" pitchFamily="18" charset="0"/>
              </a:rPr>
              <a:t>called </a:t>
            </a:r>
            <a:r>
              <a:rPr lang="en-AU" b="1" i="1" dirty="0">
                <a:solidFill>
                  <a:schemeClr val="tx1"/>
                </a:solidFill>
                <a:cs typeface="Arial" charset="0"/>
              </a:rPr>
              <a:t>Arranges</a:t>
            </a:r>
          </a:p>
        </p:txBody>
      </p:sp>
      <p:pic>
        <p:nvPicPr>
          <p:cNvPr id="49156" name="Picture 5" descr="DS3-Figure 11-08"/>
          <p:cNvPicPr>
            <a:picLocks noChangeAspect="1" noChangeArrowheads="1"/>
          </p:cNvPicPr>
          <p:nvPr/>
        </p:nvPicPr>
        <p:blipFill>
          <a:blip r:embed="rId2" cstate="print"/>
          <a:srcRect/>
          <a:stretch>
            <a:fillRect/>
          </a:stretch>
        </p:blipFill>
        <p:spPr bwMode="auto">
          <a:xfrm>
            <a:off x="1571604" y="1714488"/>
            <a:ext cx="7286676" cy="4022728"/>
          </a:xfrm>
          <a:prstGeom prst="rect">
            <a:avLst/>
          </a:prstGeom>
          <a:noFill/>
          <a:ln w="9525">
            <a:noFill/>
            <a:miter lim="800000"/>
            <a:headEnd/>
            <a:tailEnd/>
          </a:ln>
        </p:spPr>
      </p:pic>
      <p:sp>
        <p:nvSpPr>
          <p:cNvPr id="5" name="Oval 4"/>
          <p:cNvSpPr/>
          <p:nvPr/>
        </p:nvSpPr>
        <p:spPr>
          <a:xfrm>
            <a:off x="1000100" y="2857496"/>
            <a:ext cx="2857520" cy="2000264"/>
          </a:xfrm>
          <a:prstGeom prst="ellipse">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Oval 5"/>
          <p:cNvSpPr/>
          <p:nvPr/>
        </p:nvSpPr>
        <p:spPr>
          <a:xfrm>
            <a:off x="3286116" y="4357694"/>
            <a:ext cx="2857520" cy="2000264"/>
          </a:xfrm>
          <a:prstGeom prst="ellipse">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Oval 6"/>
          <p:cNvSpPr/>
          <p:nvPr/>
        </p:nvSpPr>
        <p:spPr>
          <a:xfrm>
            <a:off x="3286116" y="1357298"/>
            <a:ext cx="2857520" cy="2000264"/>
          </a:xfrm>
          <a:prstGeom prst="ellipse">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Oval 7"/>
          <p:cNvSpPr/>
          <p:nvPr/>
        </p:nvSpPr>
        <p:spPr>
          <a:xfrm>
            <a:off x="5572132" y="2714620"/>
            <a:ext cx="2857520" cy="2000264"/>
          </a:xfrm>
          <a:prstGeom prst="ellipse">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0898" name="Picture 2" descr="http://www.healthytravelblog.com/wp-content/uploads/2013/12/Thank-you-post-it_Xoombi.jpg"/>
          <p:cNvPicPr>
            <a:picLocks noChangeAspect="1" noChangeArrowheads="1"/>
          </p:cNvPicPr>
          <p:nvPr/>
        </p:nvPicPr>
        <p:blipFill>
          <a:blip r:embed="rId2"/>
          <a:srcRect/>
          <a:stretch>
            <a:fillRect/>
          </a:stretch>
        </p:blipFill>
        <p:spPr bwMode="auto">
          <a:xfrm>
            <a:off x="381000" y="762000"/>
            <a:ext cx="8382000" cy="5240817"/>
          </a:xfrm>
          <a:prstGeom prst="rect">
            <a:avLst/>
          </a:prstGeom>
          <a:noFill/>
        </p:spPr>
      </p:pic>
      <p:sp>
        <p:nvSpPr>
          <p:cNvPr id="4" name="Rectangle 3"/>
          <p:cNvSpPr/>
          <p:nvPr/>
        </p:nvSpPr>
        <p:spPr>
          <a:xfrm>
            <a:off x="7315200" y="6398568"/>
            <a:ext cx="1588897" cy="230832"/>
          </a:xfrm>
          <a:prstGeom prst="rect">
            <a:avLst/>
          </a:prstGeom>
        </p:spPr>
        <p:txBody>
          <a:bodyPr wrap="none">
            <a:spAutoFit/>
          </a:bodyPr>
          <a:lstStyle/>
          <a:p>
            <a:r>
              <a:rPr lang="en-US" sz="900" dirty="0" smtClean="0">
                <a:latin typeface="Open Sans"/>
                <a:hlinkClick r:id="rId3"/>
              </a:rPr>
              <a:t>www.healthytravelblog.com</a:t>
            </a:r>
            <a:endParaRPr lang="en-US" sz="900" dirty="0">
              <a:latin typeface="Open Sans"/>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3352800" y="214290"/>
            <a:ext cx="5734024" cy="1143000"/>
          </a:xfrm>
        </p:spPr>
        <p:txBody>
          <a:bodyPr>
            <a:normAutofit/>
          </a:bodyPr>
          <a:lstStyle/>
          <a:p>
            <a:pPr algn="r">
              <a:defRPr/>
            </a:pPr>
            <a:r>
              <a:rPr lang="en-AU" sz="2800" b="1" dirty="0">
                <a:solidFill>
                  <a:schemeClr val="tx1"/>
                </a:solidFill>
                <a:cs typeface="Times New Roman" pitchFamily="18" charset="0"/>
              </a:rPr>
              <a:t>Recursive relationship called </a:t>
            </a:r>
            <a:r>
              <a:rPr lang="en-AU" sz="2800" b="1" i="1" dirty="0">
                <a:solidFill>
                  <a:schemeClr val="tx1"/>
                </a:solidFill>
                <a:cs typeface="Arial" charset="0"/>
              </a:rPr>
              <a:t>Supervises</a:t>
            </a:r>
            <a:r>
              <a:rPr lang="en-AU" sz="2800" b="1" dirty="0">
                <a:solidFill>
                  <a:schemeClr val="tx1"/>
                </a:solidFill>
                <a:cs typeface="Times New Roman" pitchFamily="18" charset="0"/>
              </a:rPr>
              <a:t> with role names</a:t>
            </a:r>
            <a:endParaRPr lang="en-GB" sz="2800" dirty="0">
              <a:solidFill>
                <a:schemeClr val="tx1"/>
              </a:solidFill>
            </a:endParaRPr>
          </a:p>
        </p:txBody>
      </p:sp>
      <p:pic>
        <p:nvPicPr>
          <p:cNvPr id="164869" name="Picture 5" descr="DS3-Figure 11-09"/>
          <p:cNvPicPr>
            <a:picLocks noChangeAspect="1" noChangeArrowheads="1"/>
          </p:cNvPicPr>
          <p:nvPr/>
        </p:nvPicPr>
        <p:blipFill>
          <a:blip r:embed="rId2" cstate="print"/>
          <a:srcRect/>
          <a:stretch>
            <a:fillRect/>
          </a:stretch>
        </p:blipFill>
        <p:spPr bwMode="auto">
          <a:xfrm>
            <a:off x="1142976" y="2400304"/>
            <a:ext cx="7648580" cy="3671902"/>
          </a:xfrm>
          <a:prstGeom prst="rect">
            <a:avLst/>
          </a:prstGeom>
          <a:noFill/>
          <a:ln w="9525">
            <a:noFill/>
            <a:miter lim="800000"/>
            <a:headEnd/>
            <a:tailEnd/>
          </a:ln>
        </p:spPr>
      </p:pic>
      <p:sp>
        <p:nvSpPr>
          <p:cNvPr id="5" name="Rectangle 4"/>
          <p:cNvSpPr/>
          <p:nvPr/>
        </p:nvSpPr>
        <p:spPr>
          <a:xfrm>
            <a:off x="785786" y="1714488"/>
            <a:ext cx="8429684" cy="830997"/>
          </a:xfrm>
          <a:prstGeom prst="rect">
            <a:avLst/>
          </a:prstGeom>
        </p:spPr>
        <p:txBody>
          <a:bodyPr wrap="square">
            <a:spAutoFit/>
          </a:bodyPr>
          <a:lstStyle/>
          <a:p>
            <a:pPr marL="285750" lvl="1"/>
            <a:r>
              <a:rPr lang="en-AU" altLang="en-US" sz="2400" b="1" dirty="0" smtClean="0">
                <a:latin typeface="+mn-lt"/>
                <a:cs typeface="Times New Roman" pitchFamily="18" charset="0"/>
              </a:rPr>
              <a:t>Relationship type where </a:t>
            </a:r>
            <a:r>
              <a:rPr lang="en-AU" altLang="en-US" sz="2400" b="1" i="1" dirty="0" smtClean="0">
                <a:latin typeface="+mn-lt"/>
                <a:cs typeface="Times New Roman" pitchFamily="18" charset="0"/>
              </a:rPr>
              <a:t>same</a:t>
            </a:r>
            <a:r>
              <a:rPr lang="en-AU" altLang="en-US" sz="2400" b="1" dirty="0" smtClean="0">
                <a:latin typeface="+mn-lt"/>
                <a:cs typeface="Times New Roman" pitchFamily="18" charset="0"/>
              </a:rPr>
              <a:t> entity type participates more than once in </a:t>
            </a:r>
            <a:r>
              <a:rPr lang="en-AU" altLang="en-US" sz="2400" b="1" i="1" dirty="0" smtClean="0">
                <a:latin typeface="+mn-lt"/>
                <a:cs typeface="Times New Roman" pitchFamily="18" charset="0"/>
              </a:rPr>
              <a:t>different roles</a:t>
            </a:r>
            <a:r>
              <a:rPr lang="en-AU" altLang="en-US" sz="2400" b="1" dirty="0" smtClean="0">
                <a:latin typeface="+mn-lt"/>
                <a:cs typeface="Times New Roman" pitchFamily="18" charset="0"/>
              </a:rPr>
              <a:t>.</a:t>
            </a:r>
            <a:r>
              <a:rPr lang="en-GB" altLang="en-US" sz="2400" b="1" dirty="0" smtClean="0">
                <a:latin typeface="+mn-lt"/>
              </a:rPr>
              <a:t> </a:t>
            </a:r>
          </a:p>
        </p:txBody>
      </p:sp>
      <p:sp>
        <p:nvSpPr>
          <p:cNvPr id="6" name="Oval 5"/>
          <p:cNvSpPr/>
          <p:nvPr/>
        </p:nvSpPr>
        <p:spPr>
          <a:xfrm>
            <a:off x="6643702" y="4071942"/>
            <a:ext cx="1928826" cy="714380"/>
          </a:xfrm>
          <a:prstGeom prst="ellipse">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Oval 6"/>
          <p:cNvSpPr/>
          <p:nvPr/>
        </p:nvSpPr>
        <p:spPr>
          <a:xfrm>
            <a:off x="4500562" y="5214950"/>
            <a:ext cx="1928826" cy="714380"/>
          </a:xfrm>
          <a:prstGeom prst="ellipse">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7332" y="214290"/>
            <a:ext cx="7543824" cy="1143000"/>
          </a:xfrm>
        </p:spPr>
        <p:txBody>
          <a:bodyPr>
            <a:normAutofit/>
          </a:bodyPr>
          <a:lstStyle/>
          <a:p>
            <a:pPr algn="r"/>
            <a:r>
              <a:rPr lang="en-US" sz="3600" b="1" dirty="0" smtClean="0">
                <a:solidFill>
                  <a:schemeClr val="tx1"/>
                </a:solidFill>
              </a:rPr>
              <a:t>Attributes</a:t>
            </a:r>
            <a:endParaRPr lang="en-US" sz="3600" b="1" dirty="0">
              <a:solidFill>
                <a:schemeClr val="tx1"/>
              </a:solidFill>
            </a:endParaRPr>
          </a:p>
        </p:txBody>
      </p:sp>
      <p:sp>
        <p:nvSpPr>
          <p:cNvPr id="20" name="Rectangle 3"/>
          <p:cNvSpPr txBox="1">
            <a:spLocks noChangeArrowheads="1"/>
          </p:cNvSpPr>
          <p:nvPr/>
        </p:nvSpPr>
        <p:spPr>
          <a:xfrm>
            <a:off x="1143000" y="1600200"/>
            <a:ext cx="7727950" cy="4114800"/>
          </a:xfrm>
          <a:prstGeom prst="rect">
            <a:avLst/>
          </a:prstGeom>
          <a:noFill/>
        </p:spPr>
        <p:txBody>
          <a:bodyPr vert="horz" lIns="90488" tIns="44450" rIns="90488" bIns="4445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altLang="en-US" sz="2400" b="1" i="0" u="none" strike="noStrike" kern="1200" cap="none" spc="0" normalizeH="0" baseline="0" noProof="0" dirty="0" smtClean="0">
                <a:ln>
                  <a:noFill/>
                </a:ln>
                <a:solidFill>
                  <a:schemeClr val="tx1"/>
                </a:solidFill>
                <a:effectLst/>
                <a:uLnTx/>
                <a:uFillTx/>
                <a:latin typeface="Open Sans"/>
              </a:rPr>
              <a:t>Attribute</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altLang="en-US" sz="2400" b="1" i="0" u="none" strike="noStrike" kern="1200" cap="none" spc="0" normalizeH="0" baseline="0" noProof="0" dirty="0" smtClean="0">
                <a:ln>
                  <a:noFill/>
                </a:ln>
                <a:solidFill>
                  <a:schemeClr val="tx1"/>
                </a:solidFill>
                <a:effectLst/>
                <a:uLnTx/>
                <a:uFillTx/>
                <a:latin typeface="Open Sans"/>
              </a:rPr>
              <a:t>Property of an entity or a relationship type.</a:t>
            </a:r>
          </a:p>
          <a:p>
            <a:pPr marL="742950" marR="0" lvl="1" indent="-285750" algn="l" defTabSz="914400" rtl="0" eaLnBrk="1" fontAlgn="auto" latinLnBrk="0" hangingPunct="1">
              <a:lnSpc>
                <a:spcPct val="40000"/>
              </a:lnSpc>
              <a:spcBef>
                <a:spcPct val="20000"/>
              </a:spcBef>
              <a:spcAft>
                <a:spcPts val="0"/>
              </a:spcAft>
              <a:buClrTx/>
              <a:buSzTx/>
              <a:buFont typeface="Arial" pitchFamily="34" charset="0"/>
              <a:buChar char="–"/>
              <a:tabLst/>
              <a:defRPr/>
            </a:pPr>
            <a:endParaRPr kumimoji="0" lang="en-GB" altLang="en-US" sz="2400" b="0" i="0" u="none" strike="noStrike" kern="1200" cap="none" spc="0" normalizeH="0" baseline="0" noProof="0" dirty="0" smtClean="0">
              <a:ln>
                <a:noFill/>
              </a:ln>
              <a:solidFill>
                <a:schemeClr val="tx1"/>
              </a:solidFill>
              <a:effectLst/>
              <a:uLnTx/>
              <a:uFillTx/>
              <a:latin typeface="Open San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altLang="en-US" sz="2400" b="1" i="0" u="none" strike="noStrike" kern="1200" cap="none" spc="0" normalizeH="0" baseline="0" noProof="0" dirty="0" smtClean="0">
                <a:ln>
                  <a:noFill/>
                </a:ln>
                <a:solidFill>
                  <a:schemeClr val="tx1"/>
                </a:solidFill>
                <a:effectLst/>
                <a:uLnTx/>
                <a:uFillTx/>
                <a:latin typeface="Open Sans"/>
              </a:rPr>
              <a:t>Attribute Domain</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altLang="en-US" sz="2400" b="1" i="0" u="none" strike="noStrike" kern="1200" cap="none" spc="0" normalizeH="0" baseline="0" noProof="0" dirty="0" smtClean="0">
                <a:ln>
                  <a:noFill/>
                </a:ln>
                <a:solidFill>
                  <a:schemeClr val="tx1"/>
                </a:solidFill>
                <a:effectLst/>
                <a:uLnTx/>
                <a:uFillTx/>
                <a:latin typeface="Open Sans"/>
                <a:cs typeface="Times New Roman" pitchFamily="18" charset="0"/>
              </a:rPr>
              <a:t>Set of allowable values for one or more attributes.</a:t>
            </a:r>
            <a:r>
              <a:rPr kumimoji="0" lang="en-GB" altLang="en-US" sz="2400" b="1" i="0" u="none" strike="noStrike" kern="1200" cap="none" spc="0" normalizeH="0" baseline="0" noProof="0" dirty="0" smtClean="0">
                <a:ln>
                  <a:noFill/>
                </a:ln>
                <a:solidFill>
                  <a:schemeClr val="tx1"/>
                </a:solidFill>
                <a:effectLst/>
                <a:uLnTx/>
                <a:uFillTx/>
                <a:latin typeface="Open Sans"/>
              </a:rPr>
              <a:t> </a:t>
            </a:r>
            <a:endParaRPr lang="en-GB" altLang="en-US" sz="2400" b="1" dirty="0" smtClean="0">
              <a:latin typeface="Open Sans"/>
            </a:endParaRPr>
          </a:p>
          <a:p>
            <a:pPr marL="742950" marR="0" lvl="1" indent="-285750" algn="l" defTabSz="914400" rtl="0" eaLnBrk="1" fontAlgn="auto" latinLnBrk="0" hangingPunct="1">
              <a:lnSpc>
                <a:spcPct val="100000"/>
              </a:lnSpc>
              <a:spcBef>
                <a:spcPct val="20000"/>
              </a:spcBef>
              <a:spcAft>
                <a:spcPts val="0"/>
              </a:spcAft>
              <a:buClrTx/>
              <a:buSzTx/>
              <a:tabLst/>
              <a:defRPr/>
            </a:pPr>
            <a:endParaRPr kumimoji="0" lang="en-GB" altLang="en-US" sz="2400" b="1" i="0" u="none" strike="noStrike" kern="1200" cap="none" spc="0" normalizeH="0" baseline="0" noProof="0" dirty="0" smtClean="0">
              <a:ln>
                <a:noFill/>
              </a:ln>
              <a:solidFill>
                <a:schemeClr val="tx1"/>
              </a:solidFill>
              <a:effectLst/>
              <a:uLnTx/>
              <a:uFillTx/>
              <a:latin typeface="Open Sans"/>
            </a:endParaRPr>
          </a:p>
        </p:txBody>
      </p:sp>
      <p:grpSp>
        <p:nvGrpSpPr>
          <p:cNvPr id="3" name="Group 15"/>
          <p:cNvGrpSpPr/>
          <p:nvPr/>
        </p:nvGrpSpPr>
        <p:grpSpPr>
          <a:xfrm>
            <a:off x="3733800" y="4038600"/>
            <a:ext cx="1857388" cy="2505092"/>
            <a:chOff x="1643042" y="3857628"/>
            <a:chExt cx="2000264" cy="1857388"/>
          </a:xfrm>
        </p:grpSpPr>
        <p:cxnSp>
          <p:nvCxnSpPr>
            <p:cNvPr id="18" name="Straight Connector 17"/>
            <p:cNvCxnSpPr/>
            <p:nvPr/>
          </p:nvCxnSpPr>
          <p:spPr>
            <a:xfrm>
              <a:off x="1643042" y="4337865"/>
              <a:ext cx="2000264" cy="1588"/>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Group 15"/>
            <p:cNvGrpSpPr/>
            <p:nvPr/>
          </p:nvGrpSpPr>
          <p:grpSpPr>
            <a:xfrm>
              <a:off x="1643042" y="3857628"/>
              <a:ext cx="2000264" cy="1857388"/>
              <a:chOff x="1785918" y="3786190"/>
              <a:chExt cx="2000264" cy="1857388"/>
            </a:xfrm>
          </p:grpSpPr>
          <p:sp>
            <p:nvSpPr>
              <p:cNvPr id="21" name="Rectangle 5"/>
              <p:cNvSpPr/>
              <p:nvPr/>
            </p:nvSpPr>
            <p:spPr>
              <a:xfrm>
                <a:off x="1785918" y="3786190"/>
                <a:ext cx="2000264" cy="1857388"/>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071670" y="3857628"/>
                <a:ext cx="1714512" cy="461665"/>
              </a:xfrm>
              <a:prstGeom prst="rect">
                <a:avLst/>
              </a:prstGeom>
              <a:noFill/>
            </p:spPr>
            <p:txBody>
              <a:bodyPr wrap="square" rtlCol="0">
                <a:spAutoFit/>
              </a:bodyPr>
              <a:lstStyle/>
              <a:p>
                <a:r>
                  <a:rPr lang="en-US" sz="2400" b="1" dirty="0" smtClean="0">
                    <a:latin typeface="+mj-lt"/>
                  </a:rPr>
                  <a:t>Customer</a:t>
                </a:r>
                <a:endParaRPr lang="en-US" sz="2400" b="1" dirty="0">
                  <a:latin typeface="+mj-lt"/>
                </a:endParaRPr>
              </a:p>
            </p:txBody>
          </p:sp>
        </p:grpSp>
      </p:grpSp>
      <p:grpSp>
        <p:nvGrpSpPr>
          <p:cNvPr id="5" name="Group 22"/>
          <p:cNvGrpSpPr/>
          <p:nvPr/>
        </p:nvGrpSpPr>
        <p:grpSpPr>
          <a:xfrm>
            <a:off x="3957614" y="4829180"/>
            <a:ext cx="1500198" cy="1643074"/>
            <a:chOff x="857224" y="3000372"/>
            <a:chExt cx="1500198" cy="1643074"/>
          </a:xfrm>
        </p:grpSpPr>
        <p:sp>
          <p:nvSpPr>
            <p:cNvPr id="24" name="TextBox 23"/>
            <p:cNvSpPr txBox="1"/>
            <p:nvPr/>
          </p:nvSpPr>
          <p:spPr>
            <a:xfrm>
              <a:off x="857224" y="3000372"/>
              <a:ext cx="1214446" cy="338554"/>
            </a:xfrm>
            <a:prstGeom prst="rect">
              <a:avLst/>
            </a:prstGeom>
            <a:noFill/>
          </p:spPr>
          <p:txBody>
            <a:bodyPr wrap="square" rtlCol="0">
              <a:spAutoFit/>
            </a:bodyPr>
            <a:lstStyle/>
            <a:p>
              <a:r>
                <a:rPr lang="en-US" sz="1600" b="1" dirty="0" err="1" smtClean="0">
                  <a:latin typeface="+mn-lt"/>
                </a:rPr>
                <a:t>custID</a:t>
              </a:r>
              <a:r>
                <a:rPr lang="en-US" sz="1600" b="1" dirty="0" smtClean="0">
                  <a:latin typeface="+mn-lt"/>
                </a:rPr>
                <a:t> {PK}</a:t>
              </a:r>
              <a:endParaRPr lang="en-US" sz="1600" b="1" dirty="0">
                <a:latin typeface="+mn-lt"/>
              </a:endParaRPr>
            </a:p>
          </p:txBody>
        </p:sp>
        <p:sp>
          <p:nvSpPr>
            <p:cNvPr id="25" name="TextBox 24"/>
            <p:cNvSpPr txBox="1"/>
            <p:nvPr/>
          </p:nvSpPr>
          <p:spPr>
            <a:xfrm>
              <a:off x="857224" y="3223439"/>
              <a:ext cx="1214446" cy="338554"/>
            </a:xfrm>
            <a:prstGeom prst="rect">
              <a:avLst/>
            </a:prstGeom>
            <a:noFill/>
          </p:spPr>
          <p:txBody>
            <a:bodyPr wrap="square" rtlCol="0">
              <a:spAutoFit/>
            </a:bodyPr>
            <a:lstStyle/>
            <a:p>
              <a:r>
                <a:rPr lang="en-US" sz="1600" b="1" dirty="0" err="1" smtClean="0">
                  <a:latin typeface="+mn-lt"/>
                </a:rPr>
                <a:t>custName</a:t>
              </a:r>
              <a:endParaRPr lang="en-US" sz="1600" b="1" dirty="0">
                <a:latin typeface="+mn-lt"/>
              </a:endParaRPr>
            </a:p>
          </p:txBody>
        </p:sp>
        <p:sp>
          <p:nvSpPr>
            <p:cNvPr id="26" name="TextBox 25"/>
            <p:cNvSpPr txBox="1"/>
            <p:nvPr/>
          </p:nvSpPr>
          <p:spPr>
            <a:xfrm>
              <a:off x="857224" y="3500438"/>
              <a:ext cx="1214446" cy="338554"/>
            </a:xfrm>
            <a:prstGeom prst="rect">
              <a:avLst/>
            </a:prstGeom>
            <a:noFill/>
          </p:spPr>
          <p:txBody>
            <a:bodyPr wrap="square" rtlCol="0">
              <a:spAutoFit/>
            </a:bodyPr>
            <a:lstStyle/>
            <a:p>
              <a:r>
                <a:rPr lang="en-US" sz="1600" b="1" dirty="0" smtClean="0">
                  <a:latin typeface="+mn-lt"/>
                </a:rPr>
                <a:t>address</a:t>
              </a:r>
              <a:endParaRPr lang="en-US" sz="1600" b="1" dirty="0">
                <a:latin typeface="+mn-lt"/>
              </a:endParaRPr>
            </a:p>
          </p:txBody>
        </p:sp>
        <p:sp>
          <p:nvSpPr>
            <p:cNvPr id="27" name="TextBox 26"/>
            <p:cNvSpPr txBox="1"/>
            <p:nvPr/>
          </p:nvSpPr>
          <p:spPr>
            <a:xfrm>
              <a:off x="857224" y="4304892"/>
              <a:ext cx="1214446" cy="338554"/>
            </a:xfrm>
            <a:prstGeom prst="rect">
              <a:avLst/>
            </a:prstGeom>
            <a:noFill/>
          </p:spPr>
          <p:txBody>
            <a:bodyPr wrap="square" rtlCol="0">
              <a:spAutoFit/>
            </a:bodyPr>
            <a:lstStyle/>
            <a:p>
              <a:r>
                <a:rPr lang="en-US" sz="1600" b="1" dirty="0" smtClean="0">
                  <a:latin typeface="+mn-lt"/>
                </a:rPr>
                <a:t>email</a:t>
              </a:r>
              <a:endParaRPr lang="en-US" sz="1600" b="1" dirty="0">
                <a:latin typeface="+mn-lt"/>
              </a:endParaRPr>
            </a:p>
          </p:txBody>
        </p:sp>
        <p:sp>
          <p:nvSpPr>
            <p:cNvPr id="28" name="TextBox 27"/>
            <p:cNvSpPr txBox="1"/>
            <p:nvPr/>
          </p:nvSpPr>
          <p:spPr>
            <a:xfrm>
              <a:off x="1000100" y="3714752"/>
              <a:ext cx="1214446" cy="338554"/>
            </a:xfrm>
            <a:prstGeom prst="rect">
              <a:avLst/>
            </a:prstGeom>
            <a:noFill/>
          </p:spPr>
          <p:txBody>
            <a:bodyPr wrap="square" rtlCol="0">
              <a:spAutoFit/>
            </a:bodyPr>
            <a:lstStyle/>
            <a:p>
              <a:r>
                <a:rPr lang="en-US" sz="1600" b="1" dirty="0" smtClean="0">
                  <a:latin typeface="+mn-lt"/>
                </a:rPr>
                <a:t>street</a:t>
              </a:r>
              <a:endParaRPr lang="en-US" sz="1600" b="1" dirty="0">
                <a:latin typeface="+mn-lt"/>
              </a:endParaRPr>
            </a:p>
          </p:txBody>
        </p:sp>
        <p:sp>
          <p:nvSpPr>
            <p:cNvPr id="29" name="TextBox 28"/>
            <p:cNvSpPr txBox="1"/>
            <p:nvPr/>
          </p:nvSpPr>
          <p:spPr>
            <a:xfrm>
              <a:off x="1000100" y="3857628"/>
              <a:ext cx="1214446" cy="338554"/>
            </a:xfrm>
            <a:prstGeom prst="rect">
              <a:avLst/>
            </a:prstGeom>
            <a:noFill/>
          </p:spPr>
          <p:txBody>
            <a:bodyPr wrap="square" rtlCol="0">
              <a:spAutoFit/>
            </a:bodyPr>
            <a:lstStyle/>
            <a:p>
              <a:r>
                <a:rPr lang="en-US" sz="1600" b="1" dirty="0" smtClean="0">
                  <a:latin typeface="+mn-lt"/>
                </a:rPr>
                <a:t>city</a:t>
              </a:r>
              <a:endParaRPr lang="en-US" sz="1600" b="1" dirty="0">
                <a:latin typeface="+mn-lt"/>
              </a:endParaRPr>
            </a:p>
          </p:txBody>
        </p:sp>
        <p:sp>
          <p:nvSpPr>
            <p:cNvPr id="30" name="TextBox 29"/>
            <p:cNvSpPr txBox="1"/>
            <p:nvPr/>
          </p:nvSpPr>
          <p:spPr>
            <a:xfrm>
              <a:off x="857224" y="4090578"/>
              <a:ext cx="1500198" cy="338554"/>
            </a:xfrm>
            <a:prstGeom prst="rect">
              <a:avLst/>
            </a:prstGeom>
            <a:noFill/>
          </p:spPr>
          <p:txBody>
            <a:bodyPr wrap="square" rtlCol="0">
              <a:spAutoFit/>
            </a:bodyPr>
            <a:lstStyle/>
            <a:p>
              <a:r>
                <a:rPr lang="en-US" sz="1600" b="1" dirty="0" err="1" smtClean="0">
                  <a:latin typeface="+mn-lt"/>
                </a:rPr>
                <a:t>telNo</a:t>
              </a:r>
              <a:r>
                <a:rPr lang="en-US" sz="1600" b="1" dirty="0" smtClean="0">
                  <a:latin typeface="+mn-lt"/>
                </a:rPr>
                <a:t> [1..3]</a:t>
              </a:r>
              <a:endParaRPr lang="en-US" sz="1600" b="1" dirty="0">
                <a:latin typeface="+mn-lt"/>
              </a:endParaRPr>
            </a:p>
          </p:txBody>
        </p:sp>
      </p:grpSp>
      <p:sp>
        <p:nvSpPr>
          <p:cNvPr id="31" name="Left Arrow 30"/>
          <p:cNvSpPr/>
          <p:nvPr/>
        </p:nvSpPr>
        <p:spPr>
          <a:xfrm>
            <a:off x="5057788" y="5105400"/>
            <a:ext cx="1419212" cy="914400"/>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2" name="TextBox 31"/>
          <p:cNvSpPr txBox="1"/>
          <p:nvPr/>
        </p:nvSpPr>
        <p:spPr>
          <a:xfrm>
            <a:off x="6581788" y="5221069"/>
            <a:ext cx="2562212" cy="646331"/>
          </a:xfrm>
          <a:prstGeom prst="rect">
            <a:avLst/>
          </a:prstGeom>
          <a:noFill/>
        </p:spPr>
        <p:txBody>
          <a:bodyPr wrap="square" rtlCol="0">
            <a:spAutoFit/>
          </a:bodyPr>
          <a:lstStyle/>
          <a:p>
            <a:r>
              <a:rPr lang="en-US" b="1" dirty="0" smtClean="0">
                <a:latin typeface="Open Sans"/>
              </a:rPr>
              <a:t>Attribute and Attribute Domain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7332" y="214290"/>
            <a:ext cx="7543824" cy="1143000"/>
          </a:xfrm>
        </p:spPr>
        <p:txBody>
          <a:bodyPr>
            <a:normAutofit/>
          </a:bodyPr>
          <a:lstStyle/>
          <a:p>
            <a:pPr algn="r"/>
            <a:r>
              <a:rPr lang="en-US" sz="3600" b="1" dirty="0" smtClean="0">
                <a:solidFill>
                  <a:schemeClr val="tx1"/>
                </a:solidFill>
              </a:rPr>
              <a:t>Types of Attributes</a:t>
            </a:r>
            <a:endParaRPr lang="en-US" sz="3600" b="1" dirty="0">
              <a:solidFill>
                <a:schemeClr val="tx1"/>
              </a:solidFill>
            </a:endParaRPr>
          </a:p>
        </p:txBody>
      </p:sp>
      <p:graphicFrame>
        <p:nvGraphicFramePr>
          <p:cNvPr id="19" name="Diagram 18"/>
          <p:cNvGraphicFramePr/>
          <p:nvPr/>
        </p:nvGraphicFramePr>
        <p:xfrm>
          <a:off x="1295400" y="1295400"/>
          <a:ext cx="75438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28600"/>
            <a:ext cx="3286156" cy="1143000"/>
          </a:xfrm>
        </p:spPr>
        <p:txBody>
          <a:bodyPr>
            <a:normAutofit/>
          </a:bodyPr>
          <a:lstStyle/>
          <a:p>
            <a:pPr algn="r"/>
            <a:r>
              <a:rPr lang="en-US" sz="3600" b="1" dirty="0" smtClean="0">
                <a:solidFill>
                  <a:schemeClr val="tx1"/>
                </a:solidFill>
              </a:rPr>
              <a:t>Keys</a:t>
            </a:r>
            <a:endParaRPr lang="en-US" sz="3600" b="1" dirty="0">
              <a:solidFill>
                <a:schemeClr val="tx1"/>
              </a:solidFill>
            </a:endParaRPr>
          </a:p>
        </p:txBody>
      </p:sp>
      <p:sp>
        <p:nvSpPr>
          <p:cNvPr id="19" name="Rectangle 1027"/>
          <p:cNvSpPr txBox="1">
            <a:spLocks noChangeArrowheads="1"/>
          </p:cNvSpPr>
          <p:nvPr/>
        </p:nvSpPr>
        <p:spPr>
          <a:xfrm>
            <a:off x="1187450" y="1981200"/>
            <a:ext cx="7727950" cy="4114800"/>
          </a:xfrm>
          <a:prstGeom prst="rect">
            <a:avLst/>
          </a:prstGeom>
          <a:noFill/>
        </p:spPr>
        <p:txBody>
          <a:bodyPr vert="horz" lIns="90488" tIns="44450" rIns="90488" bIns="4445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altLang="en-US" sz="2400" i="0" u="none" strike="noStrike" kern="1200" cap="none" spc="0" normalizeH="0" baseline="0" noProof="0" dirty="0" smtClean="0">
                <a:ln>
                  <a:noFill/>
                </a:ln>
                <a:solidFill>
                  <a:schemeClr val="tx1"/>
                </a:solidFill>
                <a:effectLst/>
                <a:uLnTx/>
                <a:uFillTx/>
                <a:latin typeface="Open Sans"/>
              </a:rPr>
              <a:t>Candidate Key</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altLang="en-US" sz="2400" i="0" u="none" strike="noStrike" kern="1200" cap="none" spc="0" normalizeH="0" baseline="0" noProof="0" dirty="0" smtClean="0">
                <a:ln>
                  <a:noFill/>
                </a:ln>
                <a:solidFill>
                  <a:schemeClr val="tx1"/>
                </a:solidFill>
                <a:effectLst/>
                <a:uLnTx/>
                <a:uFillTx/>
                <a:latin typeface="Open Sans"/>
                <a:cs typeface="Times New Roman" pitchFamily="18" charset="0"/>
              </a:rPr>
              <a:t>Minimal set of attributes that uniquely identifies each occurrence of an entity type.</a:t>
            </a:r>
            <a:r>
              <a:rPr kumimoji="0" lang="en-GB" altLang="en-US" sz="2400" i="0" u="none" strike="noStrike" kern="1200" cap="none" spc="0" normalizeH="0" baseline="0" noProof="0" dirty="0" smtClean="0">
                <a:ln>
                  <a:noFill/>
                </a:ln>
                <a:solidFill>
                  <a:schemeClr val="tx1"/>
                </a:solidFill>
                <a:effectLst/>
                <a:uLnTx/>
                <a:uFillTx/>
                <a:latin typeface="Open Sans"/>
              </a:rPr>
              <a:t> </a:t>
            </a:r>
          </a:p>
          <a:p>
            <a:pPr marL="742950" marR="0" lvl="1" indent="-285750" algn="l" defTabSz="914400" rtl="0" eaLnBrk="1" fontAlgn="auto" latinLnBrk="0" hangingPunct="1">
              <a:lnSpc>
                <a:spcPct val="40000"/>
              </a:lnSpc>
              <a:spcBef>
                <a:spcPct val="20000"/>
              </a:spcBef>
              <a:spcAft>
                <a:spcPts val="0"/>
              </a:spcAft>
              <a:buClrTx/>
              <a:buSzTx/>
              <a:buFont typeface="Arial" pitchFamily="34" charset="0"/>
              <a:buChar char="–"/>
              <a:tabLst/>
              <a:defRPr/>
            </a:pPr>
            <a:endParaRPr kumimoji="0" lang="en-GB" altLang="en-US" sz="2400" i="0" u="none" strike="noStrike" kern="1200" cap="none" spc="0" normalizeH="0" baseline="0" noProof="0" dirty="0" smtClean="0">
              <a:ln>
                <a:noFill/>
              </a:ln>
              <a:solidFill>
                <a:schemeClr val="tx1"/>
              </a:solidFill>
              <a:effectLst/>
              <a:uLnTx/>
              <a:uFillTx/>
              <a:latin typeface="Open San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altLang="en-US" sz="2400" i="0" u="none" strike="noStrike" kern="1200" cap="none" spc="0" normalizeH="0" baseline="0" noProof="0" dirty="0" smtClean="0">
                <a:ln>
                  <a:noFill/>
                </a:ln>
                <a:solidFill>
                  <a:schemeClr val="tx1"/>
                </a:solidFill>
                <a:effectLst/>
                <a:uLnTx/>
                <a:uFillTx/>
                <a:latin typeface="Open Sans"/>
              </a:rPr>
              <a:t>Primary Key</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altLang="en-US" sz="2400" i="0" u="none" strike="noStrike" kern="1200" cap="none" spc="0" normalizeH="0" baseline="0" noProof="0" dirty="0" smtClean="0">
                <a:ln>
                  <a:noFill/>
                </a:ln>
                <a:solidFill>
                  <a:schemeClr val="tx1"/>
                </a:solidFill>
                <a:effectLst/>
                <a:uLnTx/>
                <a:uFillTx/>
                <a:latin typeface="Open Sans"/>
                <a:cs typeface="Times New Roman" pitchFamily="18" charset="0"/>
              </a:rPr>
              <a:t>Candidate key selected to uniquely identify each occurrence of an entity type.</a:t>
            </a:r>
            <a:r>
              <a:rPr kumimoji="0" lang="en-GB" altLang="en-US" sz="2400" i="0" u="none" strike="noStrike" kern="1200" cap="none" spc="0" normalizeH="0" baseline="0" noProof="0" dirty="0" smtClean="0">
                <a:ln>
                  <a:noFill/>
                </a:ln>
                <a:solidFill>
                  <a:schemeClr val="tx1"/>
                </a:solidFill>
                <a:effectLst/>
                <a:uLnTx/>
                <a:uFillTx/>
                <a:latin typeface="Open Sans"/>
              </a:rPr>
              <a:t> </a:t>
            </a:r>
          </a:p>
          <a:p>
            <a:pPr marL="742950" marR="0" lvl="1" indent="-285750" algn="l" defTabSz="914400" rtl="0" eaLnBrk="1" fontAlgn="auto" latinLnBrk="0" hangingPunct="1">
              <a:lnSpc>
                <a:spcPct val="30000"/>
              </a:lnSpc>
              <a:spcBef>
                <a:spcPct val="20000"/>
              </a:spcBef>
              <a:spcAft>
                <a:spcPts val="0"/>
              </a:spcAft>
              <a:buClrTx/>
              <a:buSzTx/>
              <a:buFont typeface="Arial" pitchFamily="34" charset="0"/>
              <a:buChar char="–"/>
              <a:tabLst/>
              <a:defRPr/>
            </a:pPr>
            <a:endParaRPr kumimoji="0" lang="en-GB" altLang="en-US" sz="2400" i="0" u="none" strike="noStrike" kern="1200" cap="none" spc="0" normalizeH="0" baseline="0" noProof="0" dirty="0" smtClean="0">
              <a:ln>
                <a:noFill/>
              </a:ln>
              <a:solidFill>
                <a:schemeClr val="tx1"/>
              </a:solidFill>
              <a:effectLst/>
              <a:uLnTx/>
              <a:uFillTx/>
              <a:latin typeface="Open San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altLang="en-US" sz="2400" i="0" u="none" strike="noStrike" kern="1200" cap="none" spc="0" normalizeH="0" baseline="0" noProof="0" dirty="0" smtClean="0">
                <a:ln>
                  <a:noFill/>
                </a:ln>
                <a:solidFill>
                  <a:schemeClr val="tx1"/>
                </a:solidFill>
                <a:effectLst/>
                <a:uLnTx/>
                <a:uFillTx/>
                <a:latin typeface="Open Sans"/>
              </a:rPr>
              <a:t>Composite Key</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altLang="en-US" sz="2400" i="0" u="none" strike="noStrike" kern="1200" cap="none" spc="0" normalizeH="0" baseline="0" noProof="0" dirty="0" smtClean="0">
                <a:ln>
                  <a:noFill/>
                </a:ln>
                <a:solidFill>
                  <a:schemeClr val="tx1"/>
                </a:solidFill>
                <a:effectLst/>
                <a:uLnTx/>
                <a:uFillTx/>
                <a:latin typeface="Open Sans"/>
                <a:cs typeface="Times New Roman" pitchFamily="18" charset="0"/>
              </a:rPr>
              <a:t>A candidate key that consists of two or more attributes.</a:t>
            </a:r>
            <a:r>
              <a:rPr kumimoji="0" lang="en-GB" altLang="en-US" sz="2400" i="0" u="none" strike="noStrike" kern="1200" cap="none" spc="0" normalizeH="0" baseline="0" noProof="0" dirty="0" smtClean="0">
                <a:ln>
                  <a:noFill/>
                </a:ln>
                <a:solidFill>
                  <a:schemeClr val="tx1"/>
                </a:solidFill>
                <a:effectLst/>
                <a:uLnTx/>
                <a:uFillTx/>
                <a:latin typeface="Open Sans"/>
              </a:rPr>
              <a:t> </a:t>
            </a:r>
          </a:p>
        </p:txBody>
      </p:sp>
      <p:pic>
        <p:nvPicPr>
          <p:cNvPr id="1026" name="Picture 2" descr="https://addriana1.files.wordpress.com/2013/02/future-hotel-key.jpg"/>
          <p:cNvPicPr>
            <a:picLocks noChangeAspect="1" noChangeArrowheads="1"/>
          </p:cNvPicPr>
          <p:nvPr/>
        </p:nvPicPr>
        <p:blipFill>
          <a:blip r:embed="rId2" cstate="print"/>
          <a:srcRect/>
          <a:stretch>
            <a:fillRect/>
          </a:stretch>
        </p:blipFill>
        <p:spPr bwMode="auto">
          <a:xfrm>
            <a:off x="6400800" y="0"/>
            <a:ext cx="2743200" cy="1834211"/>
          </a:xfrm>
          <a:prstGeom prst="rect">
            <a:avLst/>
          </a:prstGeom>
          <a:ln>
            <a:noFill/>
          </a:ln>
          <a:effectLst>
            <a:softEdge rad="112500"/>
          </a:effectLst>
        </p:spPr>
      </p:pic>
      <p:sp>
        <p:nvSpPr>
          <p:cNvPr id="23" name="Rectangle 22"/>
          <p:cNvSpPr/>
          <p:nvPr/>
        </p:nvSpPr>
        <p:spPr>
          <a:xfrm>
            <a:off x="7022448" y="1752600"/>
            <a:ext cx="1511952" cy="230832"/>
          </a:xfrm>
          <a:prstGeom prst="rect">
            <a:avLst/>
          </a:prstGeom>
        </p:spPr>
        <p:txBody>
          <a:bodyPr wrap="none">
            <a:spAutoFit/>
          </a:bodyPr>
          <a:lstStyle/>
          <a:p>
            <a:r>
              <a:rPr lang="en-US" sz="900" dirty="0" smtClean="0">
                <a:latin typeface="Open Sans"/>
                <a:hlinkClick r:id="rId3"/>
              </a:rPr>
              <a:t>addriana1.wordpress.com</a:t>
            </a:r>
            <a:endParaRPr lang="en-US" sz="900" dirty="0">
              <a:latin typeface="Open Sans"/>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p:cNvGrpSpPr/>
          <p:nvPr/>
        </p:nvGrpSpPr>
        <p:grpSpPr>
          <a:xfrm>
            <a:off x="1000100" y="2209792"/>
            <a:ext cx="1857388" cy="2505092"/>
            <a:chOff x="1643042" y="3857628"/>
            <a:chExt cx="2000264" cy="1857388"/>
          </a:xfrm>
        </p:grpSpPr>
        <p:cxnSp>
          <p:nvCxnSpPr>
            <p:cNvPr id="6" name="Straight Connector 5"/>
            <p:cNvCxnSpPr/>
            <p:nvPr/>
          </p:nvCxnSpPr>
          <p:spPr>
            <a:xfrm>
              <a:off x="1643042" y="4337865"/>
              <a:ext cx="2000264" cy="1588"/>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Group 15"/>
            <p:cNvGrpSpPr/>
            <p:nvPr/>
          </p:nvGrpSpPr>
          <p:grpSpPr>
            <a:xfrm>
              <a:off x="1643042" y="3857628"/>
              <a:ext cx="2000264" cy="1857388"/>
              <a:chOff x="1785918" y="3786190"/>
              <a:chExt cx="2000264" cy="1857388"/>
            </a:xfrm>
          </p:grpSpPr>
          <p:sp>
            <p:nvSpPr>
              <p:cNvPr id="14" name="Rectangle 5"/>
              <p:cNvSpPr/>
              <p:nvPr/>
            </p:nvSpPr>
            <p:spPr>
              <a:xfrm>
                <a:off x="1785918" y="3786190"/>
                <a:ext cx="2000264" cy="1857388"/>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071670" y="3857628"/>
                <a:ext cx="1714512" cy="461665"/>
              </a:xfrm>
              <a:prstGeom prst="rect">
                <a:avLst/>
              </a:prstGeom>
              <a:noFill/>
            </p:spPr>
            <p:txBody>
              <a:bodyPr wrap="square" rtlCol="0">
                <a:spAutoFit/>
              </a:bodyPr>
              <a:lstStyle/>
              <a:p>
                <a:r>
                  <a:rPr lang="en-US" sz="2400" b="1" dirty="0" smtClean="0">
                    <a:latin typeface="+mj-lt"/>
                  </a:rPr>
                  <a:t>Customer</a:t>
                </a:r>
                <a:endParaRPr lang="en-US" sz="2400" b="1" dirty="0">
                  <a:latin typeface="+mj-lt"/>
                </a:endParaRPr>
              </a:p>
            </p:txBody>
          </p:sp>
        </p:grpSp>
      </p:grpSp>
      <p:grpSp>
        <p:nvGrpSpPr>
          <p:cNvPr id="4" name="Group 16"/>
          <p:cNvGrpSpPr/>
          <p:nvPr/>
        </p:nvGrpSpPr>
        <p:grpSpPr>
          <a:xfrm>
            <a:off x="4000496" y="2571752"/>
            <a:ext cx="1928826" cy="1785942"/>
            <a:chOff x="5786446" y="3857628"/>
            <a:chExt cx="2143140" cy="1857388"/>
          </a:xfrm>
        </p:grpSpPr>
        <p:cxnSp>
          <p:nvCxnSpPr>
            <p:cNvPr id="7" name="Straight Connector 6"/>
            <p:cNvCxnSpPr/>
            <p:nvPr/>
          </p:nvCxnSpPr>
          <p:spPr>
            <a:xfrm>
              <a:off x="5786446" y="4500570"/>
              <a:ext cx="2000264" cy="1588"/>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16"/>
            <p:cNvGrpSpPr/>
            <p:nvPr/>
          </p:nvGrpSpPr>
          <p:grpSpPr>
            <a:xfrm>
              <a:off x="5786446" y="3857628"/>
              <a:ext cx="2143140" cy="1857388"/>
              <a:chOff x="6215074" y="3786190"/>
              <a:chExt cx="2143140" cy="1857388"/>
            </a:xfrm>
          </p:grpSpPr>
          <p:sp>
            <p:nvSpPr>
              <p:cNvPr id="12" name="Rectangle 11"/>
              <p:cNvSpPr/>
              <p:nvPr/>
            </p:nvSpPr>
            <p:spPr>
              <a:xfrm>
                <a:off x="6215074" y="3786190"/>
                <a:ext cx="2000264" cy="1857388"/>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643702" y="3857628"/>
                <a:ext cx="1714512" cy="461665"/>
              </a:xfrm>
              <a:prstGeom prst="rect">
                <a:avLst/>
              </a:prstGeom>
              <a:noFill/>
            </p:spPr>
            <p:txBody>
              <a:bodyPr wrap="square" rtlCol="0">
                <a:spAutoFit/>
              </a:bodyPr>
              <a:lstStyle/>
              <a:p>
                <a:r>
                  <a:rPr lang="en-US" sz="2400" b="1" dirty="0" smtClean="0">
                    <a:latin typeface="+mj-lt"/>
                  </a:rPr>
                  <a:t>Order</a:t>
                </a:r>
                <a:endParaRPr lang="en-US" sz="2400" b="1" dirty="0">
                  <a:latin typeface="+mj-lt"/>
                </a:endParaRPr>
              </a:p>
            </p:txBody>
          </p:sp>
        </p:grpSp>
      </p:grpSp>
      <p:grpSp>
        <p:nvGrpSpPr>
          <p:cNvPr id="8" name="Group 24"/>
          <p:cNvGrpSpPr/>
          <p:nvPr/>
        </p:nvGrpSpPr>
        <p:grpSpPr>
          <a:xfrm>
            <a:off x="7243781" y="2571744"/>
            <a:ext cx="1828813" cy="1785942"/>
            <a:chOff x="5786446" y="3857628"/>
            <a:chExt cx="2032014" cy="1857388"/>
          </a:xfrm>
        </p:grpSpPr>
        <p:cxnSp>
          <p:nvCxnSpPr>
            <p:cNvPr id="26" name="Straight Connector 25"/>
            <p:cNvCxnSpPr/>
            <p:nvPr/>
          </p:nvCxnSpPr>
          <p:spPr>
            <a:xfrm>
              <a:off x="5786446" y="4500570"/>
              <a:ext cx="2000264" cy="1588"/>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Group 16"/>
            <p:cNvGrpSpPr/>
            <p:nvPr/>
          </p:nvGrpSpPr>
          <p:grpSpPr>
            <a:xfrm>
              <a:off x="5786446" y="3857628"/>
              <a:ext cx="2032014" cy="1857388"/>
              <a:chOff x="6215074" y="3786190"/>
              <a:chExt cx="2032014" cy="1857388"/>
            </a:xfrm>
          </p:grpSpPr>
          <p:sp>
            <p:nvSpPr>
              <p:cNvPr id="28" name="Rectangle 27"/>
              <p:cNvSpPr/>
              <p:nvPr/>
            </p:nvSpPr>
            <p:spPr>
              <a:xfrm>
                <a:off x="6215074" y="3786190"/>
                <a:ext cx="2000264" cy="1857388"/>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532576" y="3857628"/>
                <a:ext cx="1714512" cy="480134"/>
              </a:xfrm>
              <a:prstGeom prst="rect">
                <a:avLst/>
              </a:prstGeom>
              <a:noFill/>
            </p:spPr>
            <p:txBody>
              <a:bodyPr wrap="square" rtlCol="0">
                <a:spAutoFit/>
              </a:bodyPr>
              <a:lstStyle/>
              <a:p>
                <a:r>
                  <a:rPr lang="en-US" sz="2400" b="1" dirty="0" smtClean="0">
                    <a:latin typeface="+mj-lt"/>
                  </a:rPr>
                  <a:t>Product</a:t>
                </a:r>
                <a:endParaRPr lang="en-US" sz="2400" b="1" dirty="0">
                  <a:latin typeface="+mj-lt"/>
                </a:endParaRPr>
              </a:p>
            </p:txBody>
          </p:sp>
        </p:grpSp>
      </p:grpSp>
      <p:cxnSp>
        <p:nvCxnSpPr>
          <p:cNvPr id="35" name="Straight Connector 34"/>
          <p:cNvCxnSpPr/>
          <p:nvPr/>
        </p:nvCxnSpPr>
        <p:spPr>
          <a:xfrm>
            <a:off x="2857488" y="3462338"/>
            <a:ext cx="1143008" cy="2385"/>
          </a:xfrm>
          <a:prstGeom prst="line">
            <a:avLst/>
          </a:prstGeom>
        </p:spPr>
        <p:style>
          <a:lnRef idx="1">
            <a:schemeClr val="accent1"/>
          </a:lnRef>
          <a:fillRef idx="0">
            <a:schemeClr val="accent1"/>
          </a:fillRef>
          <a:effectRef idx="0">
            <a:schemeClr val="accent1"/>
          </a:effectRef>
          <a:fontRef idx="minor">
            <a:schemeClr val="tx1"/>
          </a:fontRef>
        </p:style>
      </p:cxnSp>
      <p:grpSp>
        <p:nvGrpSpPr>
          <p:cNvPr id="10" name="Group 61"/>
          <p:cNvGrpSpPr/>
          <p:nvPr/>
        </p:nvGrpSpPr>
        <p:grpSpPr>
          <a:xfrm>
            <a:off x="2928926" y="3161884"/>
            <a:ext cx="1028706" cy="338554"/>
            <a:chOff x="2500298" y="3071810"/>
            <a:chExt cx="1028706" cy="338554"/>
          </a:xfrm>
        </p:grpSpPr>
        <p:sp>
          <p:nvSpPr>
            <p:cNvPr id="41" name="TextBox 40"/>
            <p:cNvSpPr txBox="1"/>
            <p:nvPr/>
          </p:nvSpPr>
          <p:spPr>
            <a:xfrm>
              <a:off x="2500298" y="3071810"/>
              <a:ext cx="857256" cy="338554"/>
            </a:xfrm>
            <a:prstGeom prst="rect">
              <a:avLst/>
            </a:prstGeom>
            <a:noFill/>
          </p:spPr>
          <p:txBody>
            <a:bodyPr wrap="square" rtlCol="0">
              <a:spAutoFit/>
            </a:bodyPr>
            <a:lstStyle/>
            <a:p>
              <a:r>
                <a:rPr lang="en-US" sz="1600" dirty="0" smtClean="0"/>
                <a:t>Places  </a:t>
              </a:r>
              <a:endParaRPr lang="en-US" sz="1600" dirty="0"/>
            </a:p>
          </p:txBody>
        </p:sp>
        <p:pic>
          <p:nvPicPr>
            <p:cNvPr id="28673" name="Picture 1"/>
            <p:cNvPicPr>
              <a:picLocks noChangeAspect="1" noChangeArrowheads="1"/>
            </p:cNvPicPr>
            <p:nvPr/>
          </p:nvPicPr>
          <p:blipFill>
            <a:blip r:embed="rId3"/>
            <a:srcRect/>
            <a:stretch>
              <a:fillRect/>
            </a:stretch>
          </p:blipFill>
          <p:spPr bwMode="auto">
            <a:xfrm>
              <a:off x="3357554" y="3143248"/>
              <a:ext cx="171450" cy="180975"/>
            </a:xfrm>
            <a:prstGeom prst="rect">
              <a:avLst/>
            </a:prstGeom>
            <a:noFill/>
            <a:ln w="9525">
              <a:noFill/>
              <a:miter lim="800000"/>
              <a:headEnd/>
              <a:tailEnd/>
            </a:ln>
            <a:effectLst/>
          </p:spPr>
        </p:pic>
      </p:grpSp>
      <p:grpSp>
        <p:nvGrpSpPr>
          <p:cNvPr id="11" name="Group 64"/>
          <p:cNvGrpSpPr/>
          <p:nvPr/>
        </p:nvGrpSpPr>
        <p:grpSpPr>
          <a:xfrm>
            <a:off x="5786446" y="3071810"/>
            <a:ext cx="1457335" cy="392913"/>
            <a:chOff x="5429256" y="3071810"/>
            <a:chExt cx="1457335" cy="392913"/>
          </a:xfrm>
        </p:grpSpPr>
        <p:cxnSp>
          <p:nvCxnSpPr>
            <p:cNvPr id="38" name="Straight Connector 37"/>
            <p:cNvCxnSpPr/>
            <p:nvPr/>
          </p:nvCxnSpPr>
          <p:spPr>
            <a:xfrm flipV="1">
              <a:off x="5443544" y="3464715"/>
              <a:ext cx="1443047" cy="8"/>
            </a:xfrm>
            <a:prstGeom prst="line">
              <a:avLst/>
            </a:prstGeom>
          </p:spPr>
          <p:style>
            <a:lnRef idx="1">
              <a:schemeClr val="accent1"/>
            </a:lnRef>
            <a:fillRef idx="0">
              <a:schemeClr val="accent1"/>
            </a:fillRef>
            <a:effectRef idx="0">
              <a:schemeClr val="accent1"/>
            </a:effectRef>
            <a:fontRef idx="minor">
              <a:schemeClr val="tx1"/>
            </a:fontRef>
          </p:style>
        </p:cxnSp>
        <p:grpSp>
          <p:nvGrpSpPr>
            <p:cNvPr id="16" name="Group 62"/>
            <p:cNvGrpSpPr/>
            <p:nvPr/>
          </p:nvGrpSpPr>
          <p:grpSpPr>
            <a:xfrm>
              <a:off x="5429256" y="3071810"/>
              <a:ext cx="1357322" cy="338554"/>
              <a:chOff x="5429256" y="3071810"/>
              <a:chExt cx="1357322" cy="338554"/>
            </a:xfrm>
          </p:grpSpPr>
          <p:sp>
            <p:nvSpPr>
              <p:cNvPr id="54" name="TextBox 53"/>
              <p:cNvSpPr txBox="1"/>
              <p:nvPr/>
            </p:nvSpPr>
            <p:spPr>
              <a:xfrm>
                <a:off x="5429256" y="3071810"/>
                <a:ext cx="1357322" cy="338554"/>
              </a:xfrm>
              <a:prstGeom prst="rect">
                <a:avLst/>
              </a:prstGeom>
              <a:noFill/>
            </p:spPr>
            <p:txBody>
              <a:bodyPr wrap="square" rtlCol="0">
                <a:spAutoFit/>
              </a:bodyPr>
              <a:lstStyle/>
              <a:p>
                <a:r>
                  <a:rPr lang="en-US" sz="1600" dirty="0" smtClean="0"/>
                  <a:t>Consist of  </a:t>
                </a:r>
                <a:endParaRPr lang="en-US" sz="1600" dirty="0"/>
              </a:p>
            </p:txBody>
          </p:sp>
          <p:pic>
            <p:nvPicPr>
              <p:cNvPr id="55" name="Picture 1"/>
              <p:cNvPicPr>
                <a:picLocks noChangeAspect="1" noChangeArrowheads="1"/>
              </p:cNvPicPr>
              <p:nvPr/>
            </p:nvPicPr>
            <p:blipFill>
              <a:blip r:embed="rId3"/>
              <a:srcRect/>
              <a:stretch>
                <a:fillRect/>
              </a:stretch>
            </p:blipFill>
            <p:spPr bwMode="auto">
              <a:xfrm>
                <a:off x="6543690" y="3176587"/>
                <a:ext cx="171450" cy="180975"/>
              </a:xfrm>
              <a:prstGeom prst="rect">
                <a:avLst/>
              </a:prstGeom>
              <a:noFill/>
              <a:ln w="9525">
                <a:noFill/>
                <a:miter lim="800000"/>
                <a:headEnd/>
                <a:tailEnd/>
              </a:ln>
              <a:effectLst/>
            </p:spPr>
          </p:pic>
        </p:grpSp>
      </p:grpSp>
      <p:grpSp>
        <p:nvGrpSpPr>
          <p:cNvPr id="17" name="Group 48"/>
          <p:cNvGrpSpPr/>
          <p:nvPr/>
        </p:nvGrpSpPr>
        <p:grpSpPr>
          <a:xfrm>
            <a:off x="4143372" y="3286124"/>
            <a:ext cx="1643074" cy="981496"/>
            <a:chOff x="3786182" y="3286124"/>
            <a:chExt cx="1214446" cy="981496"/>
          </a:xfrm>
        </p:grpSpPr>
        <p:sp>
          <p:nvSpPr>
            <p:cNvPr id="40" name="TextBox 39"/>
            <p:cNvSpPr txBox="1"/>
            <p:nvPr/>
          </p:nvSpPr>
          <p:spPr>
            <a:xfrm>
              <a:off x="3786182" y="3286124"/>
              <a:ext cx="1214446" cy="584775"/>
            </a:xfrm>
            <a:prstGeom prst="rect">
              <a:avLst/>
            </a:prstGeom>
            <a:noFill/>
          </p:spPr>
          <p:txBody>
            <a:bodyPr wrap="square" rtlCol="0">
              <a:spAutoFit/>
            </a:bodyPr>
            <a:lstStyle/>
            <a:p>
              <a:r>
                <a:rPr lang="en-US" sz="1600" b="1" dirty="0" err="1" smtClean="0">
                  <a:latin typeface="+mn-lt"/>
                </a:rPr>
                <a:t>orderID</a:t>
              </a:r>
              <a:r>
                <a:rPr lang="en-US" sz="1600" b="1" dirty="0" smtClean="0">
                  <a:latin typeface="+mn-lt"/>
                </a:rPr>
                <a:t> {PK}</a:t>
              </a:r>
            </a:p>
          </p:txBody>
        </p:sp>
        <p:sp>
          <p:nvSpPr>
            <p:cNvPr id="42" name="TextBox 41"/>
            <p:cNvSpPr txBox="1"/>
            <p:nvPr/>
          </p:nvSpPr>
          <p:spPr>
            <a:xfrm>
              <a:off x="3786182" y="3500438"/>
              <a:ext cx="1214446" cy="338554"/>
            </a:xfrm>
            <a:prstGeom prst="rect">
              <a:avLst/>
            </a:prstGeom>
            <a:noFill/>
          </p:spPr>
          <p:txBody>
            <a:bodyPr wrap="square" rtlCol="0">
              <a:spAutoFit/>
            </a:bodyPr>
            <a:lstStyle/>
            <a:p>
              <a:r>
                <a:rPr lang="en-US" sz="1600" b="1" dirty="0" err="1" smtClean="0">
                  <a:latin typeface="+mn-lt"/>
                </a:rPr>
                <a:t>orderDate</a:t>
              </a:r>
              <a:endParaRPr lang="en-US" sz="1600" b="1" dirty="0">
                <a:latin typeface="+mn-lt"/>
              </a:endParaRPr>
            </a:p>
          </p:txBody>
        </p:sp>
        <p:sp>
          <p:nvSpPr>
            <p:cNvPr id="43" name="TextBox 42"/>
            <p:cNvSpPr txBox="1"/>
            <p:nvPr/>
          </p:nvSpPr>
          <p:spPr>
            <a:xfrm>
              <a:off x="3786182" y="3929066"/>
              <a:ext cx="1214446" cy="338554"/>
            </a:xfrm>
            <a:prstGeom prst="rect">
              <a:avLst/>
            </a:prstGeom>
            <a:noFill/>
          </p:spPr>
          <p:txBody>
            <a:bodyPr wrap="square" rtlCol="0">
              <a:spAutoFit/>
            </a:bodyPr>
            <a:lstStyle/>
            <a:p>
              <a:r>
                <a:rPr lang="en-US" sz="1600" b="1" dirty="0" smtClean="0">
                  <a:latin typeface="+mn-lt"/>
                </a:rPr>
                <a:t>amount</a:t>
              </a:r>
              <a:endParaRPr lang="en-US" sz="1600" b="1" dirty="0">
                <a:latin typeface="+mn-lt"/>
              </a:endParaRPr>
            </a:p>
          </p:txBody>
        </p:sp>
        <p:sp>
          <p:nvSpPr>
            <p:cNvPr id="44" name="TextBox 43"/>
            <p:cNvSpPr txBox="1"/>
            <p:nvPr/>
          </p:nvSpPr>
          <p:spPr>
            <a:xfrm>
              <a:off x="3786182" y="3714752"/>
              <a:ext cx="1214446" cy="338554"/>
            </a:xfrm>
            <a:prstGeom prst="rect">
              <a:avLst/>
            </a:prstGeom>
            <a:noFill/>
          </p:spPr>
          <p:txBody>
            <a:bodyPr wrap="square" rtlCol="0">
              <a:spAutoFit/>
            </a:bodyPr>
            <a:lstStyle/>
            <a:p>
              <a:r>
                <a:rPr lang="en-US" sz="1600" b="1" dirty="0" err="1" smtClean="0">
                  <a:latin typeface="+mn-lt"/>
                </a:rPr>
                <a:t>custID</a:t>
              </a:r>
              <a:endParaRPr lang="en-US" sz="1600" b="1" dirty="0">
                <a:latin typeface="+mn-lt"/>
              </a:endParaRPr>
            </a:p>
          </p:txBody>
        </p:sp>
      </p:grpSp>
      <p:grpSp>
        <p:nvGrpSpPr>
          <p:cNvPr id="18" name="Group 49"/>
          <p:cNvGrpSpPr/>
          <p:nvPr/>
        </p:nvGrpSpPr>
        <p:grpSpPr>
          <a:xfrm>
            <a:off x="7358082" y="3286124"/>
            <a:ext cx="1714512" cy="923932"/>
            <a:chOff x="7000892" y="3357562"/>
            <a:chExt cx="1214446" cy="923932"/>
          </a:xfrm>
        </p:grpSpPr>
        <p:sp>
          <p:nvSpPr>
            <p:cNvPr id="45" name="TextBox 44"/>
            <p:cNvSpPr txBox="1"/>
            <p:nvPr/>
          </p:nvSpPr>
          <p:spPr>
            <a:xfrm>
              <a:off x="7000892" y="3357562"/>
              <a:ext cx="1214446" cy="338554"/>
            </a:xfrm>
            <a:prstGeom prst="rect">
              <a:avLst/>
            </a:prstGeom>
            <a:noFill/>
          </p:spPr>
          <p:txBody>
            <a:bodyPr wrap="square" rtlCol="0">
              <a:spAutoFit/>
            </a:bodyPr>
            <a:lstStyle/>
            <a:p>
              <a:r>
                <a:rPr lang="en-US" sz="1600" b="1" dirty="0" err="1" smtClean="0">
                  <a:latin typeface="+mn-lt"/>
                </a:rPr>
                <a:t>productID</a:t>
              </a:r>
              <a:r>
                <a:rPr lang="en-US" sz="1600" b="1" dirty="0" smtClean="0">
                  <a:latin typeface="+mn-lt"/>
                </a:rPr>
                <a:t> {PK}</a:t>
              </a:r>
            </a:p>
          </p:txBody>
        </p:sp>
        <p:sp>
          <p:nvSpPr>
            <p:cNvPr id="46" name="TextBox 45"/>
            <p:cNvSpPr txBox="1"/>
            <p:nvPr/>
          </p:nvSpPr>
          <p:spPr>
            <a:xfrm>
              <a:off x="7000892" y="3571876"/>
              <a:ext cx="1214446" cy="584775"/>
            </a:xfrm>
            <a:prstGeom prst="rect">
              <a:avLst/>
            </a:prstGeom>
            <a:noFill/>
          </p:spPr>
          <p:txBody>
            <a:bodyPr wrap="square" rtlCol="0">
              <a:spAutoFit/>
            </a:bodyPr>
            <a:lstStyle/>
            <a:p>
              <a:r>
                <a:rPr lang="en-US" sz="1600" b="1" dirty="0" err="1" smtClean="0">
                  <a:latin typeface="+mn-lt"/>
                </a:rPr>
                <a:t>productName</a:t>
              </a:r>
              <a:endParaRPr lang="en-US" sz="1600" b="1" dirty="0">
                <a:latin typeface="+mn-lt"/>
              </a:endParaRPr>
            </a:p>
          </p:txBody>
        </p:sp>
        <p:sp>
          <p:nvSpPr>
            <p:cNvPr id="47" name="TextBox 46"/>
            <p:cNvSpPr txBox="1"/>
            <p:nvPr/>
          </p:nvSpPr>
          <p:spPr>
            <a:xfrm>
              <a:off x="7000892" y="3942940"/>
              <a:ext cx="1214446" cy="338554"/>
            </a:xfrm>
            <a:prstGeom prst="rect">
              <a:avLst/>
            </a:prstGeom>
            <a:noFill/>
          </p:spPr>
          <p:txBody>
            <a:bodyPr wrap="square" rtlCol="0">
              <a:spAutoFit/>
            </a:bodyPr>
            <a:lstStyle/>
            <a:p>
              <a:r>
                <a:rPr lang="en-US" sz="1600" b="1" dirty="0" smtClean="0">
                  <a:latin typeface="+mn-lt"/>
                </a:rPr>
                <a:t>availability</a:t>
              </a:r>
              <a:endParaRPr lang="en-US" sz="1600" b="1" dirty="0">
                <a:latin typeface="+mn-lt"/>
              </a:endParaRPr>
            </a:p>
          </p:txBody>
        </p:sp>
        <p:sp>
          <p:nvSpPr>
            <p:cNvPr id="48" name="TextBox 47"/>
            <p:cNvSpPr txBox="1"/>
            <p:nvPr/>
          </p:nvSpPr>
          <p:spPr>
            <a:xfrm>
              <a:off x="7000892" y="3786190"/>
              <a:ext cx="1214446" cy="338554"/>
            </a:xfrm>
            <a:prstGeom prst="rect">
              <a:avLst/>
            </a:prstGeom>
            <a:noFill/>
          </p:spPr>
          <p:txBody>
            <a:bodyPr wrap="square" rtlCol="0">
              <a:spAutoFit/>
            </a:bodyPr>
            <a:lstStyle/>
            <a:p>
              <a:r>
                <a:rPr lang="en-US" sz="1600" b="1" dirty="0" smtClean="0">
                  <a:latin typeface="+mn-lt"/>
                </a:rPr>
                <a:t>price</a:t>
              </a:r>
              <a:endParaRPr lang="en-US" sz="1600" b="1" dirty="0">
                <a:latin typeface="+mn-lt"/>
              </a:endParaRPr>
            </a:p>
          </p:txBody>
        </p:sp>
      </p:grpSp>
      <p:grpSp>
        <p:nvGrpSpPr>
          <p:cNvPr id="19" name="Group 62"/>
          <p:cNvGrpSpPr/>
          <p:nvPr/>
        </p:nvGrpSpPr>
        <p:grpSpPr>
          <a:xfrm>
            <a:off x="1214414" y="3000372"/>
            <a:ext cx="1500198" cy="1643074"/>
            <a:chOff x="857224" y="3000372"/>
            <a:chExt cx="1500198" cy="1643074"/>
          </a:xfrm>
        </p:grpSpPr>
        <p:sp>
          <p:nvSpPr>
            <p:cNvPr id="33" name="TextBox 32"/>
            <p:cNvSpPr txBox="1"/>
            <p:nvPr/>
          </p:nvSpPr>
          <p:spPr>
            <a:xfrm>
              <a:off x="857224" y="3000372"/>
              <a:ext cx="1214446" cy="338554"/>
            </a:xfrm>
            <a:prstGeom prst="rect">
              <a:avLst/>
            </a:prstGeom>
            <a:noFill/>
          </p:spPr>
          <p:txBody>
            <a:bodyPr wrap="square" rtlCol="0">
              <a:spAutoFit/>
            </a:bodyPr>
            <a:lstStyle/>
            <a:p>
              <a:r>
                <a:rPr lang="en-US" sz="1600" b="1" dirty="0" err="1" smtClean="0">
                  <a:latin typeface="+mn-lt"/>
                </a:rPr>
                <a:t>custID</a:t>
              </a:r>
              <a:r>
                <a:rPr lang="en-US" sz="1600" b="1" dirty="0" smtClean="0">
                  <a:latin typeface="+mn-lt"/>
                </a:rPr>
                <a:t> {PK}</a:t>
              </a:r>
              <a:endParaRPr lang="en-US" sz="1600" b="1" dirty="0">
                <a:latin typeface="+mn-lt"/>
              </a:endParaRPr>
            </a:p>
          </p:txBody>
        </p:sp>
        <p:sp>
          <p:nvSpPr>
            <p:cNvPr id="34" name="TextBox 33"/>
            <p:cNvSpPr txBox="1"/>
            <p:nvPr/>
          </p:nvSpPr>
          <p:spPr>
            <a:xfrm>
              <a:off x="857224" y="3223439"/>
              <a:ext cx="1214446" cy="338554"/>
            </a:xfrm>
            <a:prstGeom prst="rect">
              <a:avLst/>
            </a:prstGeom>
            <a:noFill/>
          </p:spPr>
          <p:txBody>
            <a:bodyPr wrap="square" rtlCol="0">
              <a:spAutoFit/>
            </a:bodyPr>
            <a:lstStyle/>
            <a:p>
              <a:r>
                <a:rPr lang="en-US" sz="1600" b="1" dirty="0" err="1" smtClean="0">
                  <a:latin typeface="+mn-lt"/>
                </a:rPr>
                <a:t>custName</a:t>
              </a:r>
              <a:endParaRPr lang="en-US" sz="1600" b="1" dirty="0">
                <a:latin typeface="+mn-lt"/>
              </a:endParaRPr>
            </a:p>
          </p:txBody>
        </p:sp>
        <p:sp>
          <p:nvSpPr>
            <p:cNvPr id="36" name="TextBox 35"/>
            <p:cNvSpPr txBox="1"/>
            <p:nvPr/>
          </p:nvSpPr>
          <p:spPr>
            <a:xfrm>
              <a:off x="857224" y="3500438"/>
              <a:ext cx="1214446" cy="338554"/>
            </a:xfrm>
            <a:prstGeom prst="rect">
              <a:avLst/>
            </a:prstGeom>
            <a:noFill/>
          </p:spPr>
          <p:txBody>
            <a:bodyPr wrap="square" rtlCol="0">
              <a:spAutoFit/>
            </a:bodyPr>
            <a:lstStyle/>
            <a:p>
              <a:r>
                <a:rPr lang="en-US" sz="1600" b="1" dirty="0" smtClean="0">
                  <a:latin typeface="+mn-lt"/>
                </a:rPr>
                <a:t>address</a:t>
              </a:r>
              <a:endParaRPr lang="en-US" sz="1600" b="1" dirty="0">
                <a:latin typeface="+mn-lt"/>
              </a:endParaRPr>
            </a:p>
          </p:txBody>
        </p:sp>
        <p:sp>
          <p:nvSpPr>
            <p:cNvPr id="37" name="TextBox 36"/>
            <p:cNvSpPr txBox="1"/>
            <p:nvPr/>
          </p:nvSpPr>
          <p:spPr>
            <a:xfrm>
              <a:off x="857224" y="4304892"/>
              <a:ext cx="1214446" cy="338554"/>
            </a:xfrm>
            <a:prstGeom prst="rect">
              <a:avLst/>
            </a:prstGeom>
            <a:noFill/>
          </p:spPr>
          <p:txBody>
            <a:bodyPr wrap="square" rtlCol="0">
              <a:spAutoFit/>
            </a:bodyPr>
            <a:lstStyle/>
            <a:p>
              <a:r>
                <a:rPr lang="en-US" sz="1600" b="1" dirty="0" smtClean="0">
                  <a:latin typeface="+mn-lt"/>
                </a:rPr>
                <a:t>email</a:t>
              </a:r>
              <a:endParaRPr lang="en-US" sz="1600" b="1" dirty="0">
                <a:latin typeface="+mn-lt"/>
              </a:endParaRPr>
            </a:p>
          </p:txBody>
        </p:sp>
        <p:sp>
          <p:nvSpPr>
            <p:cNvPr id="51" name="TextBox 50"/>
            <p:cNvSpPr txBox="1"/>
            <p:nvPr/>
          </p:nvSpPr>
          <p:spPr>
            <a:xfrm>
              <a:off x="1000100" y="3714752"/>
              <a:ext cx="1214446" cy="338554"/>
            </a:xfrm>
            <a:prstGeom prst="rect">
              <a:avLst/>
            </a:prstGeom>
            <a:noFill/>
          </p:spPr>
          <p:txBody>
            <a:bodyPr wrap="square" rtlCol="0">
              <a:spAutoFit/>
            </a:bodyPr>
            <a:lstStyle/>
            <a:p>
              <a:r>
                <a:rPr lang="en-US" sz="1600" b="1" dirty="0" smtClean="0">
                  <a:latin typeface="+mn-lt"/>
                </a:rPr>
                <a:t>street</a:t>
              </a:r>
              <a:endParaRPr lang="en-US" sz="1600" b="1" dirty="0">
                <a:latin typeface="+mn-lt"/>
              </a:endParaRPr>
            </a:p>
          </p:txBody>
        </p:sp>
        <p:sp>
          <p:nvSpPr>
            <p:cNvPr id="52" name="TextBox 51"/>
            <p:cNvSpPr txBox="1"/>
            <p:nvPr/>
          </p:nvSpPr>
          <p:spPr>
            <a:xfrm>
              <a:off x="1000100" y="3857628"/>
              <a:ext cx="1214446" cy="338554"/>
            </a:xfrm>
            <a:prstGeom prst="rect">
              <a:avLst/>
            </a:prstGeom>
            <a:noFill/>
          </p:spPr>
          <p:txBody>
            <a:bodyPr wrap="square" rtlCol="0">
              <a:spAutoFit/>
            </a:bodyPr>
            <a:lstStyle/>
            <a:p>
              <a:r>
                <a:rPr lang="en-US" sz="1600" b="1" dirty="0" smtClean="0">
                  <a:latin typeface="+mn-lt"/>
                </a:rPr>
                <a:t>city</a:t>
              </a:r>
              <a:endParaRPr lang="en-US" sz="1600" b="1" dirty="0">
                <a:latin typeface="+mn-lt"/>
              </a:endParaRPr>
            </a:p>
          </p:txBody>
        </p:sp>
        <p:sp>
          <p:nvSpPr>
            <p:cNvPr id="53" name="TextBox 52"/>
            <p:cNvSpPr txBox="1"/>
            <p:nvPr/>
          </p:nvSpPr>
          <p:spPr>
            <a:xfrm>
              <a:off x="857224" y="4090578"/>
              <a:ext cx="1500198" cy="338554"/>
            </a:xfrm>
            <a:prstGeom prst="rect">
              <a:avLst/>
            </a:prstGeom>
            <a:noFill/>
          </p:spPr>
          <p:txBody>
            <a:bodyPr wrap="square" rtlCol="0">
              <a:spAutoFit/>
            </a:bodyPr>
            <a:lstStyle/>
            <a:p>
              <a:r>
                <a:rPr lang="en-US" sz="1600" b="1" dirty="0" err="1" smtClean="0">
                  <a:latin typeface="+mn-lt"/>
                </a:rPr>
                <a:t>telNo</a:t>
              </a:r>
              <a:r>
                <a:rPr lang="en-US" sz="1600" b="1" dirty="0" smtClean="0">
                  <a:latin typeface="+mn-lt"/>
                </a:rPr>
                <a:t> [1..3]</a:t>
              </a:r>
              <a:endParaRPr lang="en-US" sz="1600" b="1" dirty="0">
                <a:latin typeface="+mn-lt"/>
              </a:endParaRPr>
            </a:p>
          </p:txBody>
        </p:sp>
      </p:grpSp>
      <p:sp>
        <p:nvSpPr>
          <p:cNvPr id="59" name="Oval 58"/>
          <p:cNvSpPr/>
          <p:nvPr/>
        </p:nvSpPr>
        <p:spPr>
          <a:xfrm>
            <a:off x="4143372" y="1571612"/>
            <a:ext cx="1571636" cy="64294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smtClean="0">
                <a:solidFill>
                  <a:schemeClr val="tx1"/>
                </a:solidFill>
              </a:rPr>
              <a:t>Primary Key</a:t>
            </a:r>
            <a:endParaRPr lang="en-US" sz="1800" dirty="0">
              <a:solidFill>
                <a:schemeClr val="tx1"/>
              </a:solidFill>
            </a:endParaRPr>
          </a:p>
        </p:txBody>
      </p:sp>
      <p:cxnSp>
        <p:nvCxnSpPr>
          <p:cNvPr id="65" name="Straight Arrow Connector 64"/>
          <p:cNvCxnSpPr>
            <a:stCxn id="59" idx="4"/>
          </p:cNvCxnSpPr>
          <p:nvPr/>
        </p:nvCxnSpPr>
        <p:spPr>
          <a:xfrm rot="5400000">
            <a:off x="3201478" y="1441936"/>
            <a:ext cx="955095" cy="25003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9" idx="4"/>
          </p:cNvCxnSpPr>
          <p:nvPr/>
        </p:nvCxnSpPr>
        <p:spPr>
          <a:xfrm rot="16200000" flipH="1">
            <a:off x="4411264" y="2732479"/>
            <a:ext cx="1071570" cy="3571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9" idx="4"/>
          </p:cNvCxnSpPr>
          <p:nvPr/>
        </p:nvCxnSpPr>
        <p:spPr>
          <a:xfrm rot="16200000" flipH="1">
            <a:off x="6036479" y="1107265"/>
            <a:ext cx="1071570" cy="328614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142876" y="4786322"/>
            <a:ext cx="1571604" cy="64294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solidFill>
                  <a:schemeClr val="tx1"/>
                </a:solidFill>
              </a:rPr>
              <a:t>Composite Attribute</a:t>
            </a:r>
            <a:endParaRPr lang="en-US" sz="1600" dirty="0">
              <a:solidFill>
                <a:schemeClr val="tx1"/>
              </a:solidFill>
            </a:endParaRPr>
          </a:p>
        </p:txBody>
      </p:sp>
      <p:cxnSp>
        <p:nvCxnSpPr>
          <p:cNvPr id="79" name="Straight Arrow Connector 78"/>
          <p:cNvCxnSpPr>
            <a:stCxn id="76" idx="0"/>
          </p:cNvCxnSpPr>
          <p:nvPr/>
        </p:nvCxnSpPr>
        <p:spPr>
          <a:xfrm rot="5400000" flipH="1" flipV="1">
            <a:off x="513243" y="4085151"/>
            <a:ext cx="1116607" cy="28573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76" idx="0"/>
          </p:cNvCxnSpPr>
          <p:nvPr/>
        </p:nvCxnSpPr>
        <p:spPr>
          <a:xfrm rot="5400000" flipH="1" flipV="1">
            <a:off x="714357" y="4071949"/>
            <a:ext cx="928694" cy="50005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7072330" y="4500570"/>
            <a:ext cx="1571604" cy="64294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solidFill>
                  <a:schemeClr val="tx1"/>
                </a:solidFill>
              </a:rPr>
              <a:t>Simple Attribute</a:t>
            </a:r>
            <a:endParaRPr lang="en-US" sz="1600" dirty="0">
              <a:solidFill>
                <a:schemeClr val="tx1"/>
              </a:solidFill>
            </a:endParaRPr>
          </a:p>
        </p:txBody>
      </p:sp>
      <p:cxnSp>
        <p:nvCxnSpPr>
          <p:cNvPr id="87" name="Straight Arrow Connector 86"/>
          <p:cNvCxnSpPr/>
          <p:nvPr/>
        </p:nvCxnSpPr>
        <p:spPr>
          <a:xfrm rot="5400000" flipH="1" flipV="1">
            <a:off x="6893735" y="4179099"/>
            <a:ext cx="785818" cy="28575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2071670" y="4786322"/>
            <a:ext cx="1714512" cy="64294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dirty="0" smtClean="0">
                <a:solidFill>
                  <a:schemeClr val="tx1"/>
                </a:solidFill>
              </a:rPr>
              <a:t>Single and Multi-valued Attribute</a:t>
            </a:r>
            <a:endParaRPr lang="en-US" sz="1500" dirty="0">
              <a:solidFill>
                <a:schemeClr val="tx1"/>
              </a:solidFill>
            </a:endParaRPr>
          </a:p>
        </p:txBody>
      </p:sp>
      <p:cxnSp>
        <p:nvCxnSpPr>
          <p:cNvPr id="91" name="Straight Arrow Connector 90"/>
          <p:cNvCxnSpPr>
            <a:stCxn id="90" idx="0"/>
          </p:cNvCxnSpPr>
          <p:nvPr/>
        </p:nvCxnSpPr>
        <p:spPr>
          <a:xfrm rot="16200000" flipV="1">
            <a:off x="2268125" y="4125520"/>
            <a:ext cx="357190" cy="96441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56" name="Title 1"/>
          <p:cNvSpPr>
            <a:spLocks noGrp="1"/>
          </p:cNvSpPr>
          <p:nvPr>
            <p:ph type="title"/>
          </p:nvPr>
        </p:nvSpPr>
        <p:spPr>
          <a:xfrm>
            <a:off x="3048000" y="76200"/>
            <a:ext cx="6019800" cy="1143000"/>
          </a:xfrm>
        </p:spPr>
        <p:txBody>
          <a:bodyPr>
            <a:normAutofit fontScale="90000"/>
          </a:bodyPr>
          <a:lstStyle/>
          <a:p>
            <a:pPr algn="r"/>
            <a:r>
              <a:rPr lang="en-US" sz="3600" b="1" dirty="0" smtClean="0">
                <a:solidFill>
                  <a:schemeClr val="tx1"/>
                </a:solidFill>
              </a:rPr>
              <a:t>Attributes and Key from Customer, Order, and Product</a:t>
            </a:r>
            <a:endParaRPr lang="en-US" sz="3600" b="1" dirty="0">
              <a:solidFill>
                <a:schemeClr val="tx1"/>
              </a:solidFill>
            </a:endParaRP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76200"/>
            <a:ext cx="7239000" cy="1143000"/>
          </a:xfrm>
        </p:spPr>
        <p:txBody>
          <a:bodyPr>
            <a:normAutofit/>
          </a:bodyPr>
          <a:lstStyle/>
          <a:p>
            <a:pPr algn="r"/>
            <a:r>
              <a:rPr lang="en-US" sz="2800" b="1" dirty="0" smtClean="0">
                <a:solidFill>
                  <a:schemeClr val="tx1"/>
                </a:solidFill>
              </a:rPr>
              <a:t>Attributes and Key from </a:t>
            </a:r>
            <a:r>
              <a:rPr lang="en-US" sz="2800" b="1" dirty="0" err="1" smtClean="0">
                <a:solidFill>
                  <a:schemeClr val="tx1"/>
                </a:solidFill>
              </a:rPr>
              <a:t>Dreamhome</a:t>
            </a:r>
            <a:r>
              <a:rPr lang="en-US" sz="2800" b="1" dirty="0" smtClean="0">
                <a:solidFill>
                  <a:schemeClr val="tx1"/>
                </a:solidFill>
              </a:rPr>
              <a:t> Case : Staff and Brach</a:t>
            </a:r>
            <a:endParaRPr lang="en-US" sz="2800" b="1" dirty="0">
              <a:solidFill>
                <a:schemeClr val="tx1"/>
              </a:solidFill>
            </a:endParaRPr>
          </a:p>
        </p:txBody>
      </p:sp>
      <p:pic>
        <p:nvPicPr>
          <p:cNvPr id="6" name="Picture 1032" descr="DS3-Figure 11-11"/>
          <p:cNvPicPr>
            <a:picLocks noChangeAspect="1" noChangeArrowheads="1"/>
          </p:cNvPicPr>
          <p:nvPr/>
        </p:nvPicPr>
        <p:blipFill>
          <a:blip r:embed="rId2"/>
          <a:srcRect/>
          <a:stretch>
            <a:fillRect/>
          </a:stretch>
        </p:blipFill>
        <p:spPr bwMode="auto">
          <a:xfrm>
            <a:off x="838200" y="1600200"/>
            <a:ext cx="8305800" cy="4755909"/>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76200"/>
            <a:ext cx="7239000" cy="1143000"/>
          </a:xfrm>
        </p:spPr>
        <p:txBody>
          <a:bodyPr>
            <a:normAutofit/>
          </a:bodyPr>
          <a:lstStyle/>
          <a:p>
            <a:pPr algn="r"/>
            <a:r>
              <a:rPr lang="en-US" sz="3200" b="1" dirty="0" smtClean="0">
                <a:solidFill>
                  <a:schemeClr val="tx1"/>
                </a:solidFill>
              </a:rPr>
              <a:t>Strong </a:t>
            </a:r>
            <a:r>
              <a:rPr lang="en-US" sz="3200" b="1" dirty="0" err="1" smtClean="0">
                <a:solidFill>
                  <a:schemeClr val="tx1"/>
                </a:solidFill>
              </a:rPr>
              <a:t>vs</a:t>
            </a:r>
            <a:r>
              <a:rPr lang="en-US" sz="3200" b="1" dirty="0" smtClean="0">
                <a:solidFill>
                  <a:schemeClr val="tx1"/>
                </a:solidFill>
              </a:rPr>
              <a:t> Weak Entity</a:t>
            </a:r>
            <a:endParaRPr lang="en-US" sz="3200" b="1" dirty="0">
              <a:solidFill>
                <a:schemeClr val="tx1"/>
              </a:solidFill>
            </a:endParaRPr>
          </a:p>
        </p:txBody>
      </p:sp>
      <p:pic>
        <p:nvPicPr>
          <p:cNvPr id="4" name="Picture 8" descr="DS3-Figure 11-12"/>
          <p:cNvPicPr>
            <a:picLocks noChangeAspect="1" noChangeArrowheads="1"/>
          </p:cNvPicPr>
          <p:nvPr/>
        </p:nvPicPr>
        <p:blipFill>
          <a:blip r:embed="rId2"/>
          <a:srcRect/>
          <a:stretch>
            <a:fillRect/>
          </a:stretch>
        </p:blipFill>
        <p:spPr bwMode="auto">
          <a:xfrm>
            <a:off x="1600200" y="2884487"/>
            <a:ext cx="6505575" cy="3744913"/>
          </a:xfrm>
          <a:prstGeom prst="rect">
            <a:avLst/>
          </a:prstGeom>
          <a:noFill/>
          <a:ln w="9525">
            <a:noFill/>
            <a:miter lim="800000"/>
            <a:headEnd/>
            <a:tailEnd/>
          </a:ln>
        </p:spPr>
      </p:pic>
      <p:sp>
        <p:nvSpPr>
          <p:cNvPr id="5" name="Rounded Rectangular Callout 4"/>
          <p:cNvSpPr/>
          <p:nvPr/>
        </p:nvSpPr>
        <p:spPr>
          <a:xfrm>
            <a:off x="1600200" y="1524000"/>
            <a:ext cx="3733800" cy="1143000"/>
          </a:xfrm>
          <a:prstGeom prst="wedgeRoundRectCallout">
            <a:avLst/>
          </a:prstGeom>
        </p:spPr>
        <p:style>
          <a:lnRef idx="1">
            <a:schemeClr val="accent1"/>
          </a:lnRef>
          <a:fillRef idx="2">
            <a:schemeClr val="accent1"/>
          </a:fillRef>
          <a:effectRef idx="1">
            <a:schemeClr val="accent1"/>
          </a:effectRef>
          <a:fontRef idx="minor">
            <a:schemeClr val="dk1"/>
          </a:fontRef>
        </p:style>
        <p:txBody>
          <a:bodyPr rtlCol="0" anchor="ctr"/>
          <a:lstStyle/>
          <a:p>
            <a:pPr lvl="1"/>
            <a:r>
              <a:rPr lang="en-AU" altLang="en-US" sz="2000" b="1" dirty="0" smtClean="0">
                <a:latin typeface="Open Sans"/>
                <a:cs typeface="Times New Roman" pitchFamily="18" charset="0"/>
              </a:rPr>
              <a:t>Entity that is </a:t>
            </a:r>
            <a:r>
              <a:rPr lang="en-AU" altLang="en-US" sz="2000" b="1" i="1" dirty="0" smtClean="0">
                <a:latin typeface="Open Sans"/>
                <a:cs typeface="Times New Roman" pitchFamily="18" charset="0"/>
              </a:rPr>
              <a:t>not</a:t>
            </a:r>
            <a:r>
              <a:rPr lang="en-AU" altLang="en-US" sz="2000" b="1" dirty="0" smtClean="0">
                <a:latin typeface="Open Sans"/>
                <a:cs typeface="Times New Roman" pitchFamily="18" charset="0"/>
              </a:rPr>
              <a:t> existence-dependent on some other entity.</a:t>
            </a:r>
            <a:r>
              <a:rPr lang="en-GB" altLang="en-US" sz="2000" b="1" dirty="0" smtClean="0">
                <a:latin typeface="Open Sans"/>
              </a:rPr>
              <a:t> </a:t>
            </a:r>
          </a:p>
        </p:txBody>
      </p:sp>
      <p:sp>
        <p:nvSpPr>
          <p:cNvPr id="7" name="Rounded Rectangular Callout 6"/>
          <p:cNvSpPr/>
          <p:nvPr/>
        </p:nvSpPr>
        <p:spPr>
          <a:xfrm>
            <a:off x="5715000" y="1524000"/>
            <a:ext cx="3429000" cy="1143000"/>
          </a:xfrm>
          <a:prstGeom prst="wedgeRoundRectCallout">
            <a:avLst/>
          </a:prstGeom>
        </p:spPr>
        <p:style>
          <a:lnRef idx="1">
            <a:schemeClr val="accent2"/>
          </a:lnRef>
          <a:fillRef idx="2">
            <a:schemeClr val="accent2"/>
          </a:fillRef>
          <a:effectRef idx="1">
            <a:schemeClr val="accent2"/>
          </a:effectRef>
          <a:fontRef idx="minor">
            <a:schemeClr val="dk1"/>
          </a:fontRef>
        </p:style>
        <p:txBody>
          <a:bodyPr rtlCol="0" anchor="ctr"/>
          <a:lstStyle/>
          <a:p>
            <a:pPr lvl="1"/>
            <a:r>
              <a:rPr lang="en-AU" altLang="en-US" sz="2000" b="1" dirty="0" smtClean="0">
                <a:latin typeface="Open Sans"/>
                <a:cs typeface="Times New Roman" pitchFamily="18" charset="0"/>
              </a:rPr>
              <a:t>Entity that is existence-dependent on some other entity</a:t>
            </a:r>
            <a:endParaRPr lang="en-GB" altLang="en-US" sz="2000" b="1" dirty="0" smtClean="0">
              <a:latin typeface="Open Sans"/>
            </a:endParaRP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ChangeArrowheads="1"/>
          </p:cNvSpPr>
          <p:nvPr/>
        </p:nvSpPr>
        <p:spPr>
          <a:xfrm>
            <a:off x="1187450" y="1676400"/>
            <a:ext cx="7727950" cy="4114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altLang="en-US" sz="2500" i="0" u="none" strike="noStrike" kern="1200" cap="none" spc="0" normalizeH="0" baseline="0" noProof="0" dirty="0" smtClean="0">
                <a:ln>
                  <a:noFill/>
                </a:ln>
                <a:solidFill>
                  <a:schemeClr val="tx1"/>
                </a:solidFill>
                <a:effectLst/>
                <a:uLnTx/>
                <a:uFillTx/>
                <a:latin typeface="Open Sans"/>
              </a:rPr>
              <a:t>Main type of constraint on relationships is called </a:t>
            </a:r>
            <a:r>
              <a:rPr kumimoji="0" lang="en-GB" altLang="en-US" sz="2500" i="1" u="none" strike="noStrike" kern="1200" cap="none" spc="0" normalizeH="0" baseline="0" noProof="0" dirty="0" smtClean="0">
                <a:ln>
                  <a:noFill/>
                </a:ln>
                <a:solidFill>
                  <a:schemeClr val="tx1"/>
                </a:solidFill>
                <a:effectLst/>
                <a:uLnTx/>
                <a:uFillTx/>
                <a:latin typeface="Open Sans"/>
              </a:rPr>
              <a:t>multiplicity</a:t>
            </a:r>
            <a:r>
              <a:rPr kumimoji="0" lang="en-GB" altLang="en-US" sz="2500" i="0" u="none" strike="noStrike" kern="1200" cap="none" spc="0" normalizeH="0" baseline="0" noProof="0" dirty="0" smtClean="0">
                <a:ln>
                  <a:noFill/>
                </a:ln>
                <a:solidFill>
                  <a:schemeClr val="tx1"/>
                </a:solidFill>
                <a:effectLst/>
                <a:uLnTx/>
                <a:uFillTx/>
                <a:latin typeface="Open Sans"/>
              </a:rPr>
              <a:t>.</a:t>
            </a:r>
          </a:p>
          <a:p>
            <a:pPr marL="342900" marR="0" lvl="0" indent="-342900" algn="l" defTabSz="914400" rtl="0" eaLnBrk="1" fontAlgn="auto" latinLnBrk="0" hangingPunct="1">
              <a:lnSpc>
                <a:spcPct val="30000"/>
              </a:lnSpc>
              <a:spcBef>
                <a:spcPct val="20000"/>
              </a:spcBef>
              <a:spcAft>
                <a:spcPts val="0"/>
              </a:spcAft>
              <a:buClrTx/>
              <a:buSzTx/>
              <a:buFont typeface="Arial" pitchFamily="34" charset="0"/>
              <a:buChar char="•"/>
              <a:tabLst/>
              <a:defRPr/>
            </a:pPr>
            <a:endParaRPr kumimoji="0" lang="en-GB" altLang="en-US" sz="2500" i="0" u="none" strike="noStrike" kern="1200" cap="none" spc="0" normalizeH="0" baseline="0" noProof="0" dirty="0" smtClean="0">
              <a:ln>
                <a:noFill/>
              </a:ln>
              <a:solidFill>
                <a:schemeClr val="tx1"/>
              </a:solidFill>
              <a:effectLst/>
              <a:uLnTx/>
              <a:uFillTx/>
              <a:latin typeface="Open San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altLang="en-US" sz="2500" i="0" u="none" strike="noStrike" kern="1200" cap="none" spc="0" normalizeH="0" baseline="0" noProof="0" dirty="0" smtClean="0">
                <a:ln>
                  <a:noFill/>
                </a:ln>
                <a:solidFill>
                  <a:schemeClr val="tx1"/>
                </a:solidFill>
                <a:effectLst/>
                <a:uLnTx/>
                <a:uFillTx/>
                <a:latin typeface="Open Sans"/>
              </a:rPr>
              <a:t>Multiplicity - </a:t>
            </a:r>
            <a:r>
              <a:rPr kumimoji="0" lang="en-AU" altLang="en-US" sz="2500" i="0" u="none" strike="noStrike" kern="1200" cap="none" spc="0" normalizeH="0" baseline="0" noProof="0" dirty="0" smtClean="0">
                <a:ln>
                  <a:noFill/>
                </a:ln>
                <a:solidFill>
                  <a:schemeClr val="tx1"/>
                </a:solidFill>
                <a:effectLst/>
                <a:uLnTx/>
                <a:uFillTx/>
                <a:latin typeface="Open Sans"/>
                <a:cs typeface="Times New Roman" pitchFamily="18" charset="0"/>
              </a:rPr>
              <a:t>number (or range) of possible occurrences of an entity type that may relate to a single occurrence of an associated entity type through a particular relationship.</a:t>
            </a:r>
            <a:r>
              <a:rPr kumimoji="0" lang="en-GB" altLang="en-US" sz="2500" i="0" u="none" strike="noStrike" kern="1200" cap="none" spc="0" normalizeH="0" baseline="0" noProof="0" dirty="0" smtClean="0">
                <a:ln>
                  <a:noFill/>
                </a:ln>
                <a:solidFill>
                  <a:schemeClr val="tx1"/>
                </a:solidFill>
                <a:effectLst/>
                <a:uLnTx/>
                <a:uFillTx/>
                <a:latin typeface="Open Sans"/>
              </a:rPr>
              <a:t> </a:t>
            </a:r>
          </a:p>
          <a:p>
            <a:pPr marL="742950" marR="0" lvl="1" indent="-285750" algn="l" defTabSz="914400" rtl="0" eaLnBrk="1" fontAlgn="auto" latinLnBrk="0" hangingPunct="1">
              <a:lnSpc>
                <a:spcPct val="30000"/>
              </a:lnSpc>
              <a:spcBef>
                <a:spcPct val="20000"/>
              </a:spcBef>
              <a:spcAft>
                <a:spcPts val="0"/>
              </a:spcAft>
              <a:buClrTx/>
              <a:buSzTx/>
              <a:buFont typeface="Arial" pitchFamily="34" charset="0"/>
              <a:buChar char="–"/>
              <a:tabLst/>
              <a:defRPr/>
            </a:pPr>
            <a:endParaRPr kumimoji="0" lang="en-GB" altLang="en-US" sz="2500" i="0" u="none" strike="noStrike" kern="1200" cap="none" spc="0" normalizeH="0" baseline="0" noProof="0" dirty="0" smtClean="0">
              <a:ln>
                <a:noFill/>
              </a:ln>
              <a:solidFill>
                <a:schemeClr val="tx1"/>
              </a:solidFill>
              <a:effectLst/>
              <a:uLnTx/>
              <a:uFillTx/>
              <a:latin typeface="Open San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altLang="en-US" sz="2500" i="0" u="none" strike="noStrike" kern="1200" cap="none" spc="0" normalizeH="0" baseline="0" noProof="0" dirty="0" smtClean="0">
                <a:ln>
                  <a:noFill/>
                </a:ln>
                <a:solidFill>
                  <a:schemeClr val="tx1"/>
                </a:solidFill>
                <a:effectLst/>
                <a:uLnTx/>
                <a:uFillTx/>
                <a:latin typeface="Open Sans"/>
              </a:rPr>
              <a:t>Represents policies (called </a:t>
            </a:r>
            <a:r>
              <a:rPr kumimoji="0" lang="en-GB" altLang="en-US" sz="2500" i="1" u="none" strike="noStrike" kern="1200" cap="none" spc="0" normalizeH="0" baseline="0" noProof="0" dirty="0" smtClean="0">
                <a:ln>
                  <a:noFill/>
                </a:ln>
                <a:solidFill>
                  <a:schemeClr val="tx1"/>
                </a:solidFill>
                <a:effectLst/>
                <a:uLnTx/>
                <a:uFillTx/>
                <a:latin typeface="Open Sans"/>
              </a:rPr>
              <a:t>business rules</a:t>
            </a:r>
            <a:r>
              <a:rPr kumimoji="0" lang="en-GB" altLang="en-US" sz="2500" i="0" u="none" strike="noStrike" kern="1200" cap="none" spc="0" normalizeH="0" baseline="0" noProof="0" dirty="0" smtClean="0">
                <a:ln>
                  <a:noFill/>
                </a:ln>
                <a:solidFill>
                  <a:schemeClr val="tx1"/>
                </a:solidFill>
                <a:effectLst/>
                <a:uLnTx/>
                <a:uFillTx/>
                <a:latin typeface="Open Sans"/>
              </a:rPr>
              <a:t>) established by user or company. </a:t>
            </a:r>
          </a:p>
        </p:txBody>
      </p:sp>
      <p:sp>
        <p:nvSpPr>
          <p:cNvPr id="33" name="Rectangle 2"/>
          <p:cNvSpPr txBox="1">
            <a:spLocks noChangeArrowheads="1"/>
          </p:cNvSpPr>
          <p:nvPr/>
        </p:nvSpPr>
        <p:spPr>
          <a:xfrm>
            <a:off x="6705600" y="188640"/>
            <a:ext cx="2438400" cy="725864"/>
          </a:xfrm>
          <a:prstGeom prst="rect">
            <a:avLst/>
          </a:prstGeom>
          <a:extLst>
            <a:ext uri="{91240B29-F687-4F45-9708-019B960494DF}">
              <a14:hiddenLine xmlns:a14="http://schemas.microsoft.com/office/drawing/2010/main" w="12700">
                <a:solidFill>
                  <a:schemeClr val="tx1"/>
                </a:solidFill>
                <a:miter lim="800000"/>
                <a:headEnd/>
                <a:tailEnd/>
              </a14:hiddenLine>
            </a:ext>
          </a:extLst>
        </p:spPr>
        <p:style>
          <a:lnRef idx="0">
            <a:schemeClr val="accent1"/>
          </a:lnRef>
          <a:fillRef idx="3">
            <a:schemeClr val="accent1"/>
          </a:fillRef>
          <a:effectRef idx="3">
            <a:schemeClr val="accent1"/>
          </a:effectRef>
          <a:fontRef idx="minor">
            <a:schemeClr val="lt1"/>
          </a:fontRef>
        </p:style>
        <p:txBody>
          <a:bodyPr vert="horz" lIns="90488" tIns="44450" rIns="90488" bIns="4445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GB" sz="3200" b="1" i="0" u="none" strike="noStrike" kern="1200" cap="none" spc="0" normalizeH="0" baseline="0" noProof="0" smtClean="0">
                <a:ln>
                  <a:noFill/>
                </a:ln>
                <a:solidFill>
                  <a:schemeClr val="lt1"/>
                </a:solidFill>
                <a:effectLst/>
                <a:uLnTx/>
                <a:uFillTx/>
                <a:latin typeface="Open Sans"/>
                <a:ea typeface="+mn-ea"/>
                <a:cs typeface="+mn-cs"/>
              </a:rPr>
              <a:t>Multiplicity</a:t>
            </a:r>
            <a:endParaRPr kumimoji="0" lang="en-GB" sz="3200" b="1" i="0" u="none" strike="noStrike" kern="1200" cap="none" spc="0" normalizeH="0" baseline="0" noProof="0" dirty="0">
              <a:ln>
                <a:noFill/>
              </a:ln>
              <a:solidFill>
                <a:schemeClr val="lt1"/>
              </a:solidFill>
              <a:effectLst/>
              <a:uLnTx/>
              <a:uFillTx/>
              <a:latin typeface="Open Sans"/>
              <a:ea typeface="+mn-ea"/>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705600" y="188640"/>
            <a:ext cx="2438400" cy="725864"/>
          </a:xfrm>
          <a:extLst>
            <a:ext uri="{91240B29-F687-4F45-9708-019B960494DF}">
              <a14:hiddenLine xmlns:a14="http://schemas.microsoft.com/office/drawing/2010/main" w="12700">
                <a:solidFill>
                  <a:schemeClr val="tx1"/>
                </a:solidFill>
                <a:miter lim="800000"/>
                <a:headEnd/>
                <a:tailEnd/>
              </a14:hiddenLine>
            </a:ext>
          </a:extLst>
        </p:spPr>
        <p:style>
          <a:lnRef idx="0">
            <a:schemeClr val="accent1"/>
          </a:lnRef>
          <a:fillRef idx="3">
            <a:schemeClr val="accent1"/>
          </a:fillRef>
          <a:effectRef idx="3">
            <a:schemeClr val="accent1"/>
          </a:effectRef>
          <a:fontRef idx="minor">
            <a:schemeClr val="lt1"/>
          </a:fontRef>
        </p:style>
        <p:txBody>
          <a:bodyPr lIns="90488" tIns="44450" rIns="90488" bIns="44450">
            <a:normAutofit/>
          </a:bodyPr>
          <a:lstStyle/>
          <a:p>
            <a:pPr algn="r">
              <a:defRPr/>
            </a:pPr>
            <a:r>
              <a:rPr lang="en-GB" sz="3200" b="1" dirty="0" smtClean="0">
                <a:latin typeface="Open Sans"/>
              </a:rPr>
              <a:t>Multiplicity</a:t>
            </a:r>
            <a:endParaRPr lang="en-GB" sz="3200" b="1" dirty="0">
              <a:latin typeface="Open Sans"/>
            </a:endParaRPr>
          </a:p>
        </p:txBody>
      </p:sp>
      <p:sp>
        <p:nvSpPr>
          <p:cNvPr id="20483" name="Rectangle 3"/>
          <p:cNvSpPr>
            <a:spLocks noGrp="1" noChangeArrowheads="1"/>
          </p:cNvSpPr>
          <p:nvPr>
            <p:ph type="body" idx="1"/>
          </p:nvPr>
        </p:nvSpPr>
        <p:spPr>
          <a:xfrm>
            <a:off x="1130330" y="2100282"/>
            <a:ext cx="7727950" cy="2185974"/>
          </a:xfrm>
          <a:noFill/>
        </p:spPr>
        <p:txBody>
          <a:bodyPr lIns="90488" tIns="44450" rIns="90488" bIns="44450">
            <a:normAutofit/>
          </a:bodyPr>
          <a:lstStyle/>
          <a:p>
            <a:pPr marL="0" indent="0">
              <a:buNone/>
            </a:pPr>
            <a:r>
              <a:rPr lang="en-AU" altLang="en-US" dirty="0" smtClean="0">
                <a:latin typeface="+mj-lt"/>
                <a:cs typeface="Times New Roman" pitchFamily="18" charset="0"/>
              </a:rPr>
              <a:t>Multiplicity is number of possible occurrences of an entity type that may relate to a single occurrence of an associated entity through a particular relationship</a:t>
            </a:r>
          </a:p>
          <a:p>
            <a:pPr lvl="1"/>
            <a:endParaRPr lang="en-GB" altLang="en-US" dirty="0" smtClean="0">
              <a:latin typeface="+mj-lt"/>
            </a:endParaRPr>
          </a:p>
        </p:txBody>
      </p:sp>
      <p:pic>
        <p:nvPicPr>
          <p:cNvPr id="4" name="Picture 2" descr="http://cse.csusb.edu/dick/cs372/ERDNotations4.gif"/>
          <p:cNvPicPr>
            <a:picLocks noChangeAspect="1" noChangeArrowheads="1"/>
          </p:cNvPicPr>
          <p:nvPr/>
        </p:nvPicPr>
        <p:blipFill>
          <a:blip r:embed="rId3"/>
          <a:srcRect/>
          <a:stretch>
            <a:fillRect/>
          </a:stretch>
        </p:blipFill>
        <p:spPr bwMode="auto">
          <a:xfrm>
            <a:off x="0" y="1268760"/>
            <a:ext cx="9144000" cy="4857784"/>
          </a:xfrm>
          <a:prstGeom prst="rect">
            <a:avLst/>
          </a:prstGeom>
          <a:noFill/>
        </p:spPr>
      </p:pic>
      <p:sp>
        <p:nvSpPr>
          <p:cNvPr id="5" name="Oval 4"/>
          <p:cNvSpPr/>
          <p:nvPr/>
        </p:nvSpPr>
        <p:spPr>
          <a:xfrm>
            <a:off x="1214414" y="1844824"/>
            <a:ext cx="2643206" cy="4214842"/>
          </a:xfrm>
          <a:prstGeom prst="ellipse">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7" presetClass="emph" presetSubtype="2" fill="hold" nodeType="clickEffect">
                                  <p:stCondLst>
                                    <p:cond delay="0"/>
                                  </p:stCondLst>
                                  <p:childTnLst>
                                    <p:animClr clrSpc="rgb" dir="cw">
                                      <p:cBhvr>
                                        <p:cTn id="10" dur="2000" fill="hold"/>
                                        <p:tgtEl>
                                          <p:spTgt spid="5"/>
                                        </p:tgtEl>
                                        <p:attrNameLst>
                                          <p:attrName>stroke.color</p:attrName>
                                        </p:attrNameLst>
                                      </p:cBhvr>
                                      <p:to>
                                        <a:schemeClr val="accent2"/>
                                      </p:to>
                                    </p:animClr>
                                    <p:set>
                                      <p:cBhvr>
                                        <p:cTn id="11" dur="2000" fill="hold"/>
                                        <p:tgtEl>
                                          <p:spTgt spid="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828800" y="304800"/>
            <a:ext cx="6837362" cy="792163"/>
          </a:xfrm>
        </p:spPr>
        <p:txBody>
          <a:bodyPr/>
          <a:lstStyle/>
          <a:p>
            <a:pPr algn="r" eaLnBrk="1" hangingPunct="1"/>
            <a:r>
              <a:rPr lang="en-US" sz="3200" dirty="0" smtClean="0">
                <a:latin typeface="Open Sans" pitchFamily="-84" charset="0"/>
              </a:rPr>
              <a:t>LEARNING OUTCOME</a:t>
            </a:r>
          </a:p>
        </p:txBody>
      </p:sp>
      <p:sp>
        <p:nvSpPr>
          <p:cNvPr id="34819" name="Content Placeholder 2"/>
          <p:cNvSpPr>
            <a:spLocks noGrp="1"/>
          </p:cNvSpPr>
          <p:nvPr>
            <p:ph idx="1"/>
          </p:nvPr>
        </p:nvSpPr>
        <p:spPr>
          <a:xfrm>
            <a:off x="1295400" y="1981200"/>
            <a:ext cx="7800975" cy="3040063"/>
          </a:xfrm>
        </p:spPr>
        <p:txBody>
          <a:bodyPr>
            <a:normAutofit/>
          </a:bodyPr>
          <a:lstStyle/>
          <a:p>
            <a:pPr marL="0" indent="0">
              <a:buNone/>
            </a:pPr>
            <a:r>
              <a:rPr lang="en-AU" sz="3200" dirty="0" smtClean="0"/>
              <a:t>LO 3: Design database using Object Oriented data model</a:t>
            </a:r>
            <a:endParaRPr lang="en-US" sz="3000" dirty="0" smtClean="0">
              <a:latin typeface="Open Sans" pitchFamily="-84"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
          <p:cNvSpPr txBox="1">
            <a:spLocks noChangeArrowheads="1"/>
          </p:cNvSpPr>
          <p:nvPr/>
        </p:nvSpPr>
        <p:spPr>
          <a:xfrm>
            <a:off x="6705600" y="188640"/>
            <a:ext cx="2438400" cy="725864"/>
          </a:xfrm>
          <a:prstGeom prst="rect">
            <a:avLst/>
          </a:prstGeom>
          <a:extLst>
            <a:ext uri="{91240B29-F687-4F45-9708-019B960494DF}">
              <a14:hiddenLine xmlns:a14="http://schemas.microsoft.com/office/drawing/2010/main" w="12700">
                <a:solidFill>
                  <a:schemeClr val="tx1"/>
                </a:solidFill>
                <a:miter lim="800000"/>
                <a:headEnd/>
                <a:tailEnd/>
              </a14:hiddenLine>
            </a:ext>
          </a:extLst>
        </p:spPr>
        <p:style>
          <a:lnRef idx="0">
            <a:schemeClr val="accent1"/>
          </a:lnRef>
          <a:fillRef idx="3">
            <a:schemeClr val="accent1"/>
          </a:fillRef>
          <a:effectRef idx="3">
            <a:schemeClr val="accent1"/>
          </a:effectRef>
          <a:fontRef idx="minor">
            <a:schemeClr val="lt1"/>
          </a:fontRef>
        </p:style>
        <p:txBody>
          <a:bodyPr vert="horz" lIns="90488" tIns="44450" rIns="90488" bIns="4445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GB" sz="3200" b="1" i="0" u="none" strike="noStrike" kern="1200" cap="none" spc="0" normalizeH="0" baseline="0" noProof="0" smtClean="0">
                <a:ln>
                  <a:noFill/>
                </a:ln>
                <a:solidFill>
                  <a:schemeClr val="lt1"/>
                </a:solidFill>
                <a:effectLst/>
                <a:uLnTx/>
                <a:uFillTx/>
                <a:latin typeface="Open Sans"/>
                <a:ea typeface="+mn-ea"/>
                <a:cs typeface="+mn-cs"/>
              </a:rPr>
              <a:t>Multiplicity</a:t>
            </a:r>
            <a:endParaRPr kumimoji="0" lang="en-GB" sz="3200" b="1" i="0" u="none" strike="noStrike" kern="1200" cap="none" spc="0" normalizeH="0" baseline="0" noProof="0" dirty="0">
              <a:ln>
                <a:noFill/>
              </a:ln>
              <a:solidFill>
                <a:schemeClr val="lt1"/>
              </a:solidFill>
              <a:effectLst/>
              <a:uLnTx/>
              <a:uFillTx/>
              <a:latin typeface="Open Sans"/>
              <a:ea typeface="+mn-ea"/>
              <a:cs typeface="+mn-cs"/>
            </a:endParaRPr>
          </a:p>
        </p:txBody>
      </p:sp>
      <p:sp>
        <p:nvSpPr>
          <p:cNvPr id="4" name="Rectangle 1027"/>
          <p:cNvSpPr txBox="1">
            <a:spLocks noChangeArrowheads="1"/>
          </p:cNvSpPr>
          <p:nvPr/>
        </p:nvSpPr>
        <p:spPr>
          <a:xfrm>
            <a:off x="1187450" y="1600200"/>
            <a:ext cx="7956550" cy="4114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altLang="en-US" sz="2500" i="0" u="none" strike="noStrike" kern="1200" cap="none" spc="0" normalizeH="0" baseline="0" noProof="0" dirty="0" smtClean="0">
                <a:ln>
                  <a:noFill/>
                </a:ln>
                <a:solidFill>
                  <a:schemeClr val="tx1"/>
                </a:solidFill>
                <a:effectLst/>
                <a:uLnTx/>
                <a:uFillTx/>
                <a:latin typeface="Open Sans"/>
                <a:cs typeface="Times New Roman" pitchFamily="18" charset="0"/>
              </a:rPr>
              <a:t>The most common degree for relationships is binary.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altLang="en-US" sz="2500" i="0" u="none" strike="noStrike" kern="1200" cap="none" spc="0" normalizeH="0" baseline="0" noProof="0" dirty="0" smtClean="0">
                <a:ln>
                  <a:noFill/>
                </a:ln>
                <a:solidFill>
                  <a:schemeClr val="tx1"/>
                </a:solidFill>
                <a:effectLst/>
                <a:uLnTx/>
                <a:uFillTx/>
                <a:latin typeface="Open Sans"/>
                <a:cs typeface="Times New Roman" pitchFamily="18" charset="0"/>
              </a:rPr>
              <a:t>Binary relationships are generally referred to as being:</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altLang="en-US" sz="2500" i="0" u="none" strike="noStrike" kern="1200" cap="none" spc="0" normalizeH="0" baseline="0" noProof="0" dirty="0" smtClean="0">
                <a:ln>
                  <a:noFill/>
                </a:ln>
                <a:solidFill>
                  <a:schemeClr val="tx1"/>
                </a:solidFill>
                <a:effectLst/>
                <a:uLnTx/>
                <a:uFillTx/>
                <a:latin typeface="Open Sans"/>
                <a:cs typeface="Times New Roman" pitchFamily="18" charset="0"/>
              </a:rPr>
              <a:t>one-to-one (1:1)</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altLang="en-US" sz="2500" i="0" u="none" strike="noStrike" kern="1200" cap="none" spc="0" normalizeH="0" baseline="0" noProof="0" dirty="0" smtClean="0">
                <a:ln>
                  <a:noFill/>
                </a:ln>
                <a:solidFill>
                  <a:schemeClr val="tx1"/>
                </a:solidFill>
                <a:effectLst/>
                <a:uLnTx/>
                <a:uFillTx/>
                <a:latin typeface="Open Sans"/>
                <a:cs typeface="Times New Roman" pitchFamily="18" charset="0"/>
              </a:rPr>
              <a:t>one-to-many (1:*)</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altLang="en-US" sz="2500" i="0" u="none" strike="noStrike" kern="1200" cap="none" spc="0" normalizeH="0" baseline="0" noProof="0" dirty="0" smtClean="0">
                <a:ln>
                  <a:noFill/>
                </a:ln>
                <a:solidFill>
                  <a:schemeClr val="tx1"/>
                </a:solidFill>
                <a:effectLst/>
                <a:uLnTx/>
                <a:uFillTx/>
                <a:latin typeface="Open Sans"/>
                <a:cs typeface="Times New Roman" pitchFamily="18" charset="0"/>
              </a:rPr>
              <a:t>many-to-many (*:*)</a:t>
            </a:r>
            <a:endParaRPr kumimoji="0" lang="en-GB" altLang="en-US" sz="2500" i="0" u="none" strike="noStrike" kern="1200" cap="none" spc="0" normalizeH="0" baseline="0" noProof="0" dirty="0" smtClean="0">
              <a:ln>
                <a:noFill/>
              </a:ln>
              <a:solidFill>
                <a:schemeClr val="tx1"/>
              </a:solidFill>
              <a:effectLst/>
              <a:uLnTx/>
              <a:uFillTx/>
              <a:latin typeface="Open Sans"/>
              <a:cs typeface="Times New Roman" pitchFamily="18" charset="0"/>
            </a:endParaRPr>
          </a:p>
        </p:txBody>
      </p:sp>
      <p:sp>
        <p:nvSpPr>
          <p:cNvPr id="36866" name="AutoShape 2" descr="http://www.c-jump.com/CIS75/Week08/images/uml_multiplicity.png"/>
          <p:cNvSpPr>
            <a:spLocks noChangeAspect="1" noChangeArrowheads="1"/>
          </p:cNvSpPr>
          <p:nvPr/>
        </p:nvSpPr>
        <p:spPr bwMode="auto">
          <a:xfrm>
            <a:off x="155575" y="-2019300"/>
            <a:ext cx="4667250" cy="42195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868" name="AutoShape 4" descr="http://www.c-jump.com/CIS75/Week08/images/uml_multiplicity.png"/>
          <p:cNvSpPr>
            <a:spLocks noChangeAspect="1" noChangeArrowheads="1"/>
          </p:cNvSpPr>
          <p:nvPr/>
        </p:nvSpPr>
        <p:spPr bwMode="auto">
          <a:xfrm>
            <a:off x="155575" y="-2019300"/>
            <a:ext cx="4667250" cy="42195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6870" name="Picture 6" descr="http://www.c-jump.com/CIS75/Week08/images/uml_multiplicity.png"/>
          <p:cNvPicPr>
            <a:picLocks noChangeAspect="1" noChangeArrowheads="1"/>
          </p:cNvPicPr>
          <p:nvPr/>
        </p:nvPicPr>
        <p:blipFill>
          <a:blip r:embed="rId2"/>
          <a:srcRect/>
          <a:stretch>
            <a:fillRect/>
          </a:stretch>
        </p:blipFill>
        <p:spPr bwMode="auto">
          <a:xfrm>
            <a:off x="5459739" y="3276600"/>
            <a:ext cx="3455661" cy="3124200"/>
          </a:xfrm>
          <a:prstGeom prst="rect">
            <a:avLst/>
          </a:prstGeom>
          <a:noFill/>
        </p:spPr>
      </p:pic>
      <p:sp>
        <p:nvSpPr>
          <p:cNvPr id="8" name="Rectangle 7"/>
          <p:cNvSpPr/>
          <p:nvPr/>
        </p:nvSpPr>
        <p:spPr>
          <a:xfrm>
            <a:off x="6477000" y="6474768"/>
            <a:ext cx="1063112" cy="230832"/>
          </a:xfrm>
          <a:prstGeom prst="rect">
            <a:avLst/>
          </a:prstGeom>
        </p:spPr>
        <p:txBody>
          <a:bodyPr wrap="none">
            <a:spAutoFit/>
          </a:bodyPr>
          <a:lstStyle/>
          <a:p>
            <a:r>
              <a:rPr lang="en-US" sz="900" dirty="0" smtClean="0">
                <a:latin typeface="Open Sans"/>
                <a:hlinkClick r:id="rId3"/>
              </a:rPr>
              <a:t>www.c-jump.com</a:t>
            </a:r>
            <a:endParaRPr lang="en-US" sz="900" dirty="0">
              <a:latin typeface="Open Sans"/>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428259" y="453432"/>
            <a:ext cx="6258065" cy="1078321"/>
          </a:xfrm>
        </p:spPr>
        <p:txBody>
          <a:bodyPr vert="horz" lIns="88288" tIns="43369" rIns="88288" bIns="43369" rtlCol="0" anchor="ctr">
            <a:normAutofit/>
          </a:bodyPr>
          <a:lstStyle/>
          <a:p>
            <a:pPr algn="r"/>
            <a:r>
              <a:rPr lang="en-AU" altLang="en-US" sz="3080">
                <a:solidFill>
                  <a:schemeClr val="tx1"/>
                </a:solidFill>
                <a:latin typeface="Open Sans" pitchFamily="-84" charset="0"/>
                <a:cs typeface="Times New Roman" panose="02020603050405020304" pitchFamily="18" charset="0"/>
              </a:rPr>
              <a:t>Multiplicity of </a:t>
            </a:r>
            <a:r>
              <a:rPr lang="en-AU" altLang="en-US" sz="3080">
                <a:solidFill>
                  <a:schemeClr val="tx1"/>
                </a:solidFill>
                <a:latin typeface="Open Sans" pitchFamily="-84" charset="0"/>
                <a:cs typeface="Arial" panose="020B0604020202020204" pitchFamily="34" charset="0"/>
              </a:rPr>
              <a:t>Staff </a:t>
            </a:r>
            <a:r>
              <a:rPr lang="en-AU" altLang="en-US" sz="3080" i="1">
                <a:solidFill>
                  <a:schemeClr val="tx1"/>
                </a:solidFill>
                <a:latin typeface="Open Sans" pitchFamily="-84" charset="0"/>
                <a:cs typeface="Arial" panose="020B0604020202020204" pitchFamily="34" charset="0"/>
              </a:rPr>
              <a:t>Manages</a:t>
            </a:r>
            <a:r>
              <a:rPr lang="en-AU" altLang="en-US" sz="3080">
                <a:solidFill>
                  <a:schemeClr val="tx1"/>
                </a:solidFill>
                <a:latin typeface="Open Sans" pitchFamily="-84" charset="0"/>
                <a:cs typeface="Arial" panose="020B0604020202020204" pitchFamily="34" charset="0"/>
              </a:rPr>
              <a:t> Branch</a:t>
            </a:r>
            <a:r>
              <a:rPr lang="en-AU" altLang="en-US" sz="3080">
                <a:solidFill>
                  <a:schemeClr val="tx1"/>
                </a:solidFill>
                <a:latin typeface="Open Sans" pitchFamily="-84" charset="0"/>
                <a:cs typeface="Times New Roman" panose="02020603050405020304" pitchFamily="18" charset="0"/>
              </a:rPr>
              <a:t> (1:1) relationship</a:t>
            </a:r>
            <a:r>
              <a:rPr lang="en-GB" altLang="en-US" sz="3080">
                <a:solidFill>
                  <a:schemeClr val="tx1"/>
                </a:solidFill>
                <a:latin typeface="Open Sans" pitchFamily="-84" charset="0"/>
              </a:rPr>
              <a:t> </a:t>
            </a:r>
          </a:p>
        </p:txBody>
      </p:sp>
      <p:pic>
        <p:nvPicPr>
          <p:cNvPr id="60424" name="Picture 8" descr="DS3-Figure 11-14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7843" y="1693365"/>
            <a:ext cx="4971957" cy="2397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DS3-Figure 11-14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4017" y="4090389"/>
            <a:ext cx="4895904" cy="25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7829711"/>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04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071993" y="567511"/>
            <a:ext cx="6014968" cy="1041652"/>
          </a:xfrm>
        </p:spPr>
        <p:txBody>
          <a:bodyPr vert="horz" lIns="88288" tIns="43369" rIns="88288" bIns="43369" rtlCol="0" anchor="ctr">
            <a:normAutofit fontScale="90000"/>
          </a:bodyPr>
          <a:lstStyle/>
          <a:p>
            <a:pPr algn="r"/>
            <a:r>
              <a:rPr lang="en-AU" altLang="en-US" sz="3080">
                <a:solidFill>
                  <a:schemeClr val="tx1"/>
                </a:solidFill>
                <a:latin typeface="Open Sans" pitchFamily="-84" charset="0"/>
                <a:cs typeface="Times New Roman" panose="02020603050405020304" pitchFamily="18" charset="0"/>
              </a:rPr>
              <a:t>Multiplicity of </a:t>
            </a:r>
            <a:r>
              <a:rPr lang="en-AU" altLang="en-US" sz="3080">
                <a:solidFill>
                  <a:schemeClr val="tx1"/>
                </a:solidFill>
                <a:latin typeface="Open Sans" pitchFamily="-84" charset="0"/>
                <a:cs typeface="Arial" panose="020B0604020202020204" pitchFamily="34" charset="0"/>
              </a:rPr>
              <a:t>Staff </a:t>
            </a:r>
            <a:r>
              <a:rPr lang="en-AU" altLang="en-US" sz="3080" i="1">
                <a:solidFill>
                  <a:schemeClr val="tx1"/>
                </a:solidFill>
                <a:latin typeface="Open Sans" pitchFamily="-84" charset="0"/>
                <a:cs typeface="Arial" panose="020B0604020202020204" pitchFamily="34" charset="0"/>
              </a:rPr>
              <a:t>Oversees</a:t>
            </a:r>
            <a:r>
              <a:rPr lang="en-AU" altLang="en-US" sz="3080">
                <a:solidFill>
                  <a:schemeClr val="tx1"/>
                </a:solidFill>
                <a:latin typeface="Open Sans" pitchFamily="-84" charset="0"/>
                <a:cs typeface="Arial" panose="020B0604020202020204" pitchFamily="34" charset="0"/>
              </a:rPr>
              <a:t> PropertyForRent</a:t>
            </a:r>
            <a:r>
              <a:rPr lang="en-AU" altLang="en-US" sz="3080">
                <a:solidFill>
                  <a:schemeClr val="tx1"/>
                </a:solidFill>
                <a:latin typeface="Open Sans" pitchFamily="-84" charset="0"/>
                <a:cs typeface="Times New Roman" panose="02020603050405020304" pitchFamily="18" charset="0"/>
              </a:rPr>
              <a:t> (1:*) relationship type</a:t>
            </a:r>
            <a:r>
              <a:rPr lang="en-GB" altLang="en-US" sz="3080">
                <a:solidFill>
                  <a:schemeClr val="tx1"/>
                </a:solidFill>
                <a:latin typeface="Open Sans" pitchFamily="-84" charset="0"/>
              </a:rPr>
              <a:t> </a:t>
            </a:r>
          </a:p>
        </p:txBody>
      </p:sp>
      <p:pic>
        <p:nvPicPr>
          <p:cNvPr id="64520" name="Picture 8" descr="DS3-Figure 11-15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7798" y="1554840"/>
            <a:ext cx="4769602" cy="226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DS3-Figure 11-15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44383" y="3873095"/>
            <a:ext cx="5042578" cy="254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187400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5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071993" y="567511"/>
            <a:ext cx="6072008" cy="1041652"/>
          </a:xfrm>
        </p:spPr>
        <p:txBody>
          <a:bodyPr vert="horz" lIns="88288" tIns="43369" rIns="88288" bIns="43369" rtlCol="0" anchor="ctr">
            <a:normAutofit fontScale="90000"/>
          </a:bodyPr>
          <a:lstStyle/>
          <a:p>
            <a:pPr algn="r"/>
            <a:r>
              <a:rPr lang="en-AU" altLang="en-US" sz="3080">
                <a:solidFill>
                  <a:schemeClr val="tx1"/>
                </a:solidFill>
                <a:latin typeface="Open Sans" pitchFamily="-84" charset="0"/>
                <a:cs typeface="Times New Roman" panose="02020603050405020304" pitchFamily="18" charset="0"/>
              </a:rPr>
              <a:t>Multiplicity of </a:t>
            </a:r>
            <a:r>
              <a:rPr lang="en-AU" altLang="en-US" sz="3080">
                <a:solidFill>
                  <a:schemeClr val="tx1"/>
                </a:solidFill>
                <a:latin typeface="Open Sans" pitchFamily="-84" charset="0"/>
                <a:cs typeface="Arial" panose="020B0604020202020204" pitchFamily="34" charset="0"/>
              </a:rPr>
              <a:t>Newspaper </a:t>
            </a:r>
            <a:r>
              <a:rPr lang="en-AU" altLang="en-US" sz="3080" i="1">
                <a:solidFill>
                  <a:schemeClr val="tx1"/>
                </a:solidFill>
                <a:latin typeface="Open Sans" pitchFamily="-84" charset="0"/>
                <a:cs typeface="Arial" panose="020B0604020202020204" pitchFamily="34" charset="0"/>
              </a:rPr>
              <a:t>Advertises</a:t>
            </a:r>
            <a:r>
              <a:rPr lang="en-AU" altLang="en-US" sz="3080">
                <a:solidFill>
                  <a:schemeClr val="tx1"/>
                </a:solidFill>
                <a:latin typeface="Open Sans" pitchFamily="-84" charset="0"/>
                <a:cs typeface="Arial" panose="020B0604020202020204" pitchFamily="34" charset="0"/>
              </a:rPr>
              <a:t> PropertyForRent</a:t>
            </a:r>
            <a:r>
              <a:rPr lang="en-AU" altLang="en-US" sz="3080">
                <a:solidFill>
                  <a:schemeClr val="tx1"/>
                </a:solidFill>
                <a:latin typeface="Open Sans" pitchFamily="-84" charset="0"/>
                <a:cs typeface="Times New Roman" panose="02020603050405020304" pitchFamily="18" charset="0"/>
              </a:rPr>
              <a:t> (*:*) relationship</a:t>
            </a:r>
            <a:r>
              <a:rPr lang="en-GB" altLang="en-US" sz="3080">
                <a:solidFill>
                  <a:schemeClr val="tx1"/>
                </a:solidFill>
                <a:latin typeface="Open Sans" pitchFamily="-84" charset="0"/>
              </a:rPr>
              <a:t> </a:t>
            </a:r>
          </a:p>
        </p:txBody>
      </p:sp>
      <p:pic>
        <p:nvPicPr>
          <p:cNvPr id="33795" name="Picture 8" descr="DS3-Figure 11-16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1609164"/>
            <a:ext cx="4933930" cy="2254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DS3-Figure 11-16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9831" y="3930135"/>
            <a:ext cx="4764169" cy="2733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4486303"/>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
          <p:cNvSpPr txBox="1">
            <a:spLocks noChangeArrowheads="1"/>
          </p:cNvSpPr>
          <p:nvPr/>
        </p:nvSpPr>
        <p:spPr>
          <a:xfrm>
            <a:off x="6705600" y="188640"/>
            <a:ext cx="2438400" cy="725864"/>
          </a:xfrm>
          <a:prstGeom prst="rect">
            <a:avLst/>
          </a:prstGeom>
          <a:extLst>
            <a:ext uri="{91240B29-F687-4F45-9708-019B960494DF}">
              <a14:hiddenLine xmlns:a14="http://schemas.microsoft.com/office/drawing/2010/main" w="12700">
                <a:solidFill>
                  <a:schemeClr val="tx1"/>
                </a:solidFill>
                <a:miter lim="800000"/>
                <a:headEnd/>
                <a:tailEnd/>
              </a14:hiddenLine>
            </a:ext>
          </a:extLst>
        </p:spPr>
        <p:style>
          <a:lnRef idx="0">
            <a:schemeClr val="accent1"/>
          </a:lnRef>
          <a:fillRef idx="3">
            <a:schemeClr val="accent1"/>
          </a:fillRef>
          <a:effectRef idx="3">
            <a:schemeClr val="accent1"/>
          </a:effectRef>
          <a:fontRef idx="minor">
            <a:schemeClr val="lt1"/>
          </a:fontRef>
        </p:style>
        <p:txBody>
          <a:bodyPr vert="horz" lIns="90488" tIns="44450" rIns="90488" bIns="4445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GB" sz="3200" b="1" i="0" u="none" strike="noStrike" kern="1200" cap="none" spc="0" normalizeH="0" baseline="0" noProof="0" smtClean="0">
                <a:ln>
                  <a:noFill/>
                </a:ln>
                <a:solidFill>
                  <a:schemeClr val="lt1"/>
                </a:solidFill>
                <a:effectLst/>
                <a:uLnTx/>
                <a:uFillTx/>
                <a:latin typeface="Open Sans"/>
                <a:ea typeface="+mn-ea"/>
                <a:cs typeface="+mn-cs"/>
              </a:rPr>
              <a:t>Multiplicity</a:t>
            </a:r>
            <a:endParaRPr kumimoji="0" lang="en-GB" sz="3200" b="1" i="0" u="none" strike="noStrike" kern="1200" cap="none" spc="0" normalizeH="0" baseline="0" noProof="0" dirty="0">
              <a:ln>
                <a:noFill/>
              </a:ln>
              <a:solidFill>
                <a:schemeClr val="lt1"/>
              </a:solidFill>
              <a:effectLst/>
              <a:uLnTx/>
              <a:uFillTx/>
              <a:latin typeface="Open Sans"/>
              <a:ea typeface="+mn-ea"/>
              <a:cs typeface="+mn-cs"/>
            </a:endParaRPr>
          </a:p>
        </p:txBody>
      </p:sp>
      <p:sp>
        <p:nvSpPr>
          <p:cNvPr id="36866" name="AutoShape 2" descr="http://www.c-jump.com/CIS75/Week08/images/uml_multiplicity.png"/>
          <p:cNvSpPr>
            <a:spLocks noChangeAspect="1" noChangeArrowheads="1"/>
          </p:cNvSpPr>
          <p:nvPr/>
        </p:nvSpPr>
        <p:spPr bwMode="auto">
          <a:xfrm>
            <a:off x="155575" y="-2019300"/>
            <a:ext cx="4667250" cy="42195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868" name="AutoShape 4" descr="http://www.c-jump.com/CIS75/Week08/images/uml_multiplicity.png"/>
          <p:cNvSpPr>
            <a:spLocks noChangeAspect="1" noChangeArrowheads="1"/>
          </p:cNvSpPr>
          <p:nvPr/>
        </p:nvSpPr>
        <p:spPr bwMode="auto">
          <a:xfrm>
            <a:off x="155575" y="-2019300"/>
            <a:ext cx="4667250" cy="42195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2667000" y="314980"/>
            <a:ext cx="3980577" cy="523220"/>
          </a:xfrm>
          <a:prstGeom prst="rect">
            <a:avLst/>
          </a:prstGeom>
        </p:spPr>
        <p:txBody>
          <a:bodyPr wrap="none">
            <a:spAutoFit/>
          </a:bodyPr>
          <a:lstStyle/>
          <a:p>
            <a:r>
              <a:rPr lang="en-GB" sz="2800" b="1" dirty="0" smtClean="0">
                <a:latin typeface="Open Sans"/>
              </a:rPr>
              <a:t>Structural Constraints</a:t>
            </a:r>
            <a:endParaRPr lang="en-US" sz="2800" dirty="0">
              <a:latin typeface="Open Sans"/>
            </a:endParaRPr>
          </a:p>
        </p:txBody>
      </p:sp>
      <p:sp>
        <p:nvSpPr>
          <p:cNvPr id="7" name="Rectangle 3"/>
          <p:cNvSpPr txBox="1">
            <a:spLocks noChangeArrowheads="1"/>
          </p:cNvSpPr>
          <p:nvPr/>
        </p:nvSpPr>
        <p:spPr>
          <a:xfrm>
            <a:off x="1219200" y="1752600"/>
            <a:ext cx="7696200" cy="4114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0"/>
              </a:lnSpc>
              <a:spcBef>
                <a:spcPct val="20000"/>
              </a:spcBef>
              <a:spcAft>
                <a:spcPts val="0"/>
              </a:spcAft>
              <a:buClrTx/>
              <a:buSzTx/>
              <a:buFont typeface="Arial" pitchFamily="34" charset="0"/>
              <a:buChar char="•"/>
              <a:tabLst/>
              <a:defRPr/>
            </a:pPr>
            <a:endParaRPr kumimoji="0" lang="en-GB" altLang="en-US" sz="2400" i="0" u="none" strike="noStrike" kern="1200" cap="none" spc="0" normalizeH="0" baseline="0" noProof="0" dirty="0" smtClean="0">
              <a:ln>
                <a:noFill/>
              </a:ln>
              <a:solidFill>
                <a:schemeClr val="tx1"/>
              </a:solidFill>
              <a:effectLst/>
              <a:uLnTx/>
              <a:uFillTx/>
              <a:latin typeface="Open San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altLang="en-US" sz="2400" i="0" u="none" strike="noStrike" kern="1200" cap="none" spc="0" normalizeH="0" baseline="0" noProof="0" dirty="0" smtClean="0">
                <a:ln>
                  <a:noFill/>
                </a:ln>
                <a:solidFill>
                  <a:schemeClr val="tx1"/>
                </a:solidFill>
                <a:effectLst/>
                <a:uLnTx/>
                <a:uFillTx/>
                <a:latin typeface="Open Sans"/>
              </a:rPr>
              <a:t>Cardinality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altLang="en-US" sz="2400" i="0" u="none" strike="noStrike" kern="1200" cap="none" spc="0" normalizeH="0" baseline="0" noProof="0" dirty="0" smtClean="0">
                <a:ln>
                  <a:noFill/>
                </a:ln>
                <a:solidFill>
                  <a:schemeClr val="tx1"/>
                </a:solidFill>
                <a:effectLst/>
                <a:uLnTx/>
                <a:uFillTx/>
                <a:latin typeface="Open Sans"/>
                <a:cs typeface="Times New Roman" pitchFamily="18" charset="0"/>
              </a:rPr>
              <a:t>Describes maximum number of possible relationship occurrences for an entity participating in a given relationship type.</a:t>
            </a:r>
            <a:r>
              <a:rPr kumimoji="0" lang="en-GB" altLang="en-US" sz="2400" i="0" u="none" strike="noStrike" kern="1200" cap="none" spc="0" normalizeH="0" baseline="0" noProof="0" dirty="0" smtClean="0">
                <a:ln>
                  <a:noFill/>
                </a:ln>
                <a:solidFill>
                  <a:schemeClr val="tx1"/>
                </a:solidFill>
                <a:effectLst/>
                <a:uLnTx/>
                <a:uFillTx/>
                <a:latin typeface="Open Sans"/>
                <a:cs typeface="Times New Roman" pitchFamily="18" charset="0"/>
              </a:rPr>
              <a:t> </a:t>
            </a:r>
          </a:p>
          <a:p>
            <a:pPr marL="742950" marR="0" lvl="1" indent="-285750" algn="l" defTabSz="914400" rtl="0" eaLnBrk="1" fontAlgn="auto" latinLnBrk="0" hangingPunct="1">
              <a:lnSpc>
                <a:spcPct val="10000"/>
              </a:lnSpc>
              <a:spcBef>
                <a:spcPct val="20000"/>
              </a:spcBef>
              <a:spcAft>
                <a:spcPts val="0"/>
              </a:spcAft>
              <a:buClrTx/>
              <a:buSzTx/>
              <a:buFont typeface="Arial" pitchFamily="34" charset="0"/>
              <a:buChar char="–"/>
              <a:tabLst/>
              <a:defRPr/>
            </a:pPr>
            <a:endParaRPr kumimoji="0" lang="en-GB" altLang="en-US" sz="2400" i="0" u="none" strike="noStrike" kern="1200" cap="none" spc="0" normalizeH="0" baseline="0" noProof="0" dirty="0" smtClean="0">
              <a:ln>
                <a:noFill/>
              </a:ln>
              <a:solidFill>
                <a:schemeClr val="tx1"/>
              </a:solidFill>
              <a:effectLst/>
              <a:uLnTx/>
              <a:uFillTx/>
              <a:latin typeface="Open Sans"/>
              <a:cs typeface="Times New Roman" pitchFamily="18"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altLang="en-US" sz="2400" i="0" u="none" strike="noStrike" kern="1200" cap="none" spc="0" normalizeH="0" baseline="0" noProof="0" dirty="0" smtClean="0">
                <a:ln>
                  <a:noFill/>
                </a:ln>
                <a:solidFill>
                  <a:schemeClr val="tx1"/>
                </a:solidFill>
                <a:effectLst/>
                <a:uLnTx/>
                <a:uFillTx/>
                <a:latin typeface="Open Sans"/>
              </a:rPr>
              <a:t>Participation</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altLang="en-US" sz="2400" i="0" u="none" strike="noStrike" kern="1200" cap="none" spc="0" normalizeH="0" baseline="0" noProof="0" dirty="0" smtClean="0">
                <a:ln>
                  <a:noFill/>
                </a:ln>
                <a:solidFill>
                  <a:schemeClr val="tx1"/>
                </a:solidFill>
                <a:effectLst/>
                <a:uLnTx/>
                <a:uFillTx/>
                <a:latin typeface="Open Sans"/>
                <a:cs typeface="Times New Roman" pitchFamily="18" charset="0"/>
              </a:rPr>
              <a:t>Determines whether all or only some entity occurrences participate in a relationship.</a:t>
            </a:r>
            <a:endParaRPr kumimoji="0" lang="en-GB" altLang="en-US" sz="2400" i="0" u="none" strike="noStrike" kern="1200" cap="none" spc="0" normalizeH="0" baseline="0" noProof="0" dirty="0" smtClean="0">
              <a:ln>
                <a:noFill/>
              </a:ln>
              <a:solidFill>
                <a:schemeClr val="tx1"/>
              </a:solidFill>
              <a:effectLst/>
              <a:uLnTx/>
              <a:uFillTx/>
              <a:latin typeface="Open Sans"/>
              <a:cs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
          <p:cNvSpPr txBox="1">
            <a:spLocks noChangeArrowheads="1"/>
          </p:cNvSpPr>
          <p:nvPr/>
        </p:nvSpPr>
        <p:spPr>
          <a:xfrm>
            <a:off x="6705600" y="188640"/>
            <a:ext cx="2438400" cy="725864"/>
          </a:xfrm>
          <a:prstGeom prst="rect">
            <a:avLst/>
          </a:prstGeom>
          <a:extLst>
            <a:ext uri="{91240B29-F687-4F45-9708-019B960494DF}">
              <a14:hiddenLine xmlns:a14="http://schemas.microsoft.com/office/drawing/2010/main" w="12700">
                <a:solidFill>
                  <a:schemeClr val="tx1"/>
                </a:solidFill>
                <a:miter lim="800000"/>
                <a:headEnd/>
                <a:tailEnd/>
              </a14:hiddenLine>
            </a:ext>
          </a:extLst>
        </p:spPr>
        <p:style>
          <a:lnRef idx="0">
            <a:schemeClr val="accent1"/>
          </a:lnRef>
          <a:fillRef idx="3">
            <a:schemeClr val="accent1"/>
          </a:fillRef>
          <a:effectRef idx="3">
            <a:schemeClr val="accent1"/>
          </a:effectRef>
          <a:fontRef idx="minor">
            <a:schemeClr val="lt1"/>
          </a:fontRef>
        </p:style>
        <p:txBody>
          <a:bodyPr vert="horz" lIns="90488" tIns="44450" rIns="90488" bIns="44450" rtlCol="0" anchor="ctr">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GB" sz="3200" b="1" i="0" u="none" strike="noStrike" kern="1200" cap="none" spc="0" normalizeH="0" baseline="0" noProof="0" smtClean="0">
                <a:ln>
                  <a:noFill/>
                </a:ln>
                <a:solidFill>
                  <a:schemeClr val="lt1"/>
                </a:solidFill>
                <a:effectLst/>
                <a:uLnTx/>
                <a:uFillTx/>
                <a:latin typeface="Open Sans"/>
                <a:ea typeface="+mn-ea"/>
                <a:cs typeface="+mn-cs"/>
              </a:rPr>
              <a:t>Multiplicity</a:t>
            </a:r>
            <a:endParaRPr kumimoji="0" lang="en-GB" sz="3200" b="1" i="0" u="none" strike="noStrike" kern="1200" cap="none" spc="0" normalizeH="0" baseline="0" noProof="0" dirty="0">
              <a:ln>
                <a:noFill/>
              </a:ln>
              <a:solidFill>
                <a:schemeClr val="lt1"/>
              </a:solidFill>
              <a:effectLst/>
              <a:uLnTx/>
              <a:uFillTx/>
              <a:latin typeface="Open Sans"/>
              <a:ea typeface="+mn-ea"/>
              <a:cs typeface="+mn-cs"/>
            </a:endParaRPr>
          </a:p>
        </p:txBody>
      </p:sp>
      <p:sp>
        <p:nvSpPr>
          <p:cNvPr id="36866" name="AutoShape 2" descr="http://www.c-jump.com/CIS75/Week08/images/uml_multiplicity.png"/>
          <p:cNvSpPr>
            <a:spLocks noChangeAspect="1" noChangeArrowheads="1"/>
          </p:cNvSpPr>
          <p:nvPr/>
        </p:nvSpPr>
        <p:spPr bwMode="auto">
          <a:xfrm>
            <a:off x="155575" y="-2019300"/>
            <a:ext cx="4667250" cy="42195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868" name="AutoShape 4" descr="http://www.c-jump.com/CIS75/Week08/images/uml_multiplicity.png"/>
          <p:cNvSpPr>
            <a:spLocks noChangeAspect="1" noChangeArrowheads="1"/>
          </p:cNvSpPr>
          <p:nvPr/>
        </p:nvSpPr>
        <p:spPr bwMode="auto">
          <a:xfrm>
            <a:off x="155575" y="-2019300"/>
            <a:ext cx="4667250" cy="42195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2667000" y="314980"/>
            <a:ext cx="3980577" cy="523220"/>
          </a:xfrm>
          <a:prstGeom prst="rect">
            <a:avLst/>
          </a:prstGeom>
        </p:spPr>
        <p:txBody>
          <a:bodyPr wrap="none">
            <a:spAutoFit/>
          </a:bodyPr>
          <a:lstStyle/>
          <a:p>
            <a:r>
              <a:rPr lang="en-GB" sz="2800" b="1" dirty="0" smtClean="0">
                <a:latin typeface="Open Sans"/>
              </a:rPr>
              <a:t>Structural Constraints</a:t>
            </a:r>
            <a:endParaRPr lang="en-US" sz="2800" dirty="0">
              <a:latin typeface="Open Sans"/>
            </a:endParaRPr>
          </a:p>
        </p:txBody>
      </p:sp>
      <p:pic>
        <p:nvPicPr>
          <p:cNvPr id="8" name="Picture 1029" descr="DS3-Figure 11-18"/>
          <p:cNvPicPr>
            <a:picLocks noChangeAspect="1" noChangeArrowheads="1"/>
          </p:cNvPicPr>
          <p:nvPr/>
        </p:nvPicPr>
        <p:blipFill>
          <a:blip r:embed="rId2"/>
          <a:srcRect/>
          <a:stretch>
            <a:fillRect/>
          </a:stretch>
        </p:blipFill>
        <p:spPr bwMode="auto">
          <a:xfrm>
            <a:off x="1828800" y="1371600"/>
            <a:ext cx="6324600" cy="5053786"/>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descr="http://www.c-jump.com/CIS75/Week08/images/uml_multiplicity.png"/>
          <p:cNvSpPr>
            <a:spLocks noChangeAspect="1" noChangeArrowheads="1"/>
          </p:cNvSpPr>
          <p:nvPr/>
        </p:nvSpPr>
        <p:spPr bwMode="auto">
          <a:xfrm>
            <a:off x="155575" y="-2019300"/>
            <a:ext cx="4667250" cy="42195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868" name="AutoShape 4" descr="http://www.c-jump.com/CIS75/Week08/images/uml_multiplicity.png"/>
          <p:cNvSpPr>
            <a:spLocks noChangeAspect="1" noChangeArrowheads="1"/>
          </p:cNvSpPr>
          <p:nvPr/>
        </p:nvSpPr>
        <p:spPr bwMode="auto">
          <a:xfrm>
            <a:off x="155575" y="-2019300"/>
            <a:ext cx="4667250" cy="42195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276600" y="420469"/>
            <a:ext cx="5827236" cy="646331"/>
          </a:xfrm>
          <a:prstGeom prst="rect">
            <a:avLst/>
          </a:prstGeom>
        </p:spPr>
        <p:txBody>
          <a:bodyPr wrap="none">
            <a:spAutoFit/>
          </a:bodyPr>
          <a:lstStyle/>
          <a:p>
            <a:r>
              <a:rPr lang="en-GB" sz="3600" b="1" dirty="0" smtClean="0">
                <a:latin typeface="Open Sans"/>
              </a:rPr>
              <a:t>Problems with ER Models</a:t>
            </a:r>
            <a:endParaRPr lang="en-US" sz="3600" dirty="0">
              <a:latin typeface="Open Sans"/>
            </a:endParaRPr>
          </a:p>
        </p:txBody>
      </p:sp>
      <p:sp>
        <p:nvSpPr>
          <p:cNvPr id="8" name="Rectangle 3"/>
          <p:cNvSpPr txBox="1">
            <a:spLocks noChangeArrowheads="1"/>
          </p:cNvSpPr>
          <p:nvPr/>
        </p:nvSpPr>
        <p:spPr>
          <a:xfrm>
            <a:off x="1111250" y="1828800"/>
            <a:ext cx="4832350" cy="5105400"/>
          </a:xfrm>
          <a:prstGeom prst="rect">
            <a:avLst/>
          </a:prstGeom>
          <a:noFill/>
        </p:spPr>
        <p:txBody>
          <a:bodyPr vert="horz" lIns="90488" tIns="44450" rIns="90488" bIns="4445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altLang="en-US" sz="2400" i="0" u="none" strike="noStrike" kern="1200" cap="none" spc="0" normalizeH="0" baseline="0" noProof="0" dirty="0" smtClean="0">
                <a:ln>
                  <a:noFill/>
                </a:ln>
                <a:solidFill>
                  <a:schemeClr val="tx1"/>
                </a:solidFill>
                <a:effectLst/>
                <a:uLnTx/>
                <a:uFillTx/>
                <a:latin typeface="Open Sans"/>
              </a:rPr>
              <a:t>Problems may arise when designing a conceptual data model called </a:t>
            </a:r>
            <a:r>
              <a:rPr kumimoji="0" lang="en-GB" altLang="en-US" sz="2400" i="1" u="none" strike="noStrike" kern="1200" cap="none" spc="0" normalizeH="0" baseline="0" noProof="0" dirty="0" smtClean="0">
                <a:ln>
                  <a:noFill/>
                </a:ln>
                <a:solidFill>
                  <a:schemeClr val="tx1"/>
                </a:solidFill>
                <a:effectLst/>
                <a:uLnTx/>
                <a:uFillTx/>
                <a:latin typeface="Open Sans"/>
              </a:rPr>
              <a:t>connection traps</a:t>
            </a:r>
            <a:r>
              <a:rPr kumimoji="0" lang="en-GB" altLang="en-US" sz="2400" i="0" u="none" strike="noStrike" kern="1200" cap="none" spc="0" normalizeH="0" baseline="0" noProof="0" dirty="0" smtClean="0">
                <a:ln>
                  <a:noFill/>
                </a:ln>
                <a:solidFill>
                  <a:schemeClr val="tx1"/>
                </a:solidFill>
                <a:effectLst/>
                <a:uLnTx/>
                <a:uFillTx/>
                <a:latin typeface="Open Sans"/>
              </a:rPr>
              <a:t>.  </a:t>
            </a:r>
          </a:p>
          <a:p>
            <a:pPr marL="342900" marR="0" lvl="0" indent="-342900" algn="l" defTabSz="914400" rtl="0" eaLnBrk="1" fontAlgn="auto" latinLnBrk="0" hangingPunct="1">
              <a:lnSpc>
                <a:spcPct val="30000"/>
              </a:lnSpc>
              <a:spcBef>
                <a:spcPct val="20000"/>
              </a:spcBef>
              <a:spcAft>
                <a:spcPts val="0"/>
              </a:spcAft>
              <a:buClrTx/>
              <a:buSzTx/>
              <a:buFont typeface="Arial" pitchFamily="34" charset="0"/>
              <a:buChar char="•"/>
              <a:tabLst/>
              <a:defRPr/>
            </a:pPr>
            <a:endParaRPr kumimoji="0" lang="en-GB" altLang="en-US" sz="2400" i="0" u="none" strike="noStrike" kern="1200" cap="none" spc="0" normalizeH="0" baseline="0" noProof="0" dirty="0" smtClean="0">
              <a:ln>
                <a:noFill/>
              </a:ln>
              <a:solidFill>
                <a:schemeClr val="tx1"/>
              </a:solidFill>
              <a:effectLst/>
              <a:uLnTx/>
              <a:uFillTx/>
              <a:latin typeface="Open San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altLang="en-US" sz="2400" i="0" u="none" strike="noStrike" kern="1200" cap="none" spc="0" normalizeH="0" baseline="0" noProof="0" dirty="0" smtClean="0">
                <a:ln>
                  <a:noFill/>
                </a:ln>
                <a:solidFill>
                  <a:schemeClr val="tx1"/>
                </a:solidFill>
                <a:effectLst/>
                <a:uLnTx/>
                <a:uFillTx/>
                <a:latin typeface="Open Sans"/>
              </a:rPr>
              <a:t>Often due to a misinterpretation of the meaning of certain relationships.</a:t>
            </a:r>
          </a:p>
          <a:p>
            <a:pPr marL="342900" marR="0" lvl="0" indent="-342900" algn="l" defTabSz="914400" rtl="0" eaLnBrk="1" fontAlgn="auto" latinLnBrk="0" hangingPunct="1">
              <a:lnSpc>
                <a:spcPct val="30000"/>
              </a:lnSpc>
              <a:spcBef>
                <a:spcPct val="20000"/>
              </a:spcBef>
              <a:spcAft>
                <a:spcPts val="0"/>
              </a:spcAft>
              <a:buClrTx/>
              <a:buSzTx/>
              <a:buFont typeface="Arial" pitchFamily="34" charset="0"/>
              <a:buChar char="•"/>
              <a:tabLst/>
              <a:defRPr/>
            </a:pPr>
            <a:endParaRPr kumimoji="0" lang="en-GB" altLang="en-US" sz="2400" i="0" u="none" strike="noStrike" kern="1200" cap="none" spc="0" normalizeH="0" baseline="0" noProof="0" dirty="0" smtClean="0">
              <a:ln>
                <a:noFill/>
              </a:ln>
              <a:solidFill>
                <a:schemeClr val="tx1"/>
              </a:solidFill>
              <a:effectLst/>
              <a:uLnTx/>
              <a:uFillTx/>
              <a:latin typeface="Open San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altLang="en-US" sz="2400" i="0" u="none" strike="noStrike" kern="1200" cap="none" spc="0" normalizeH="0" baseline="0" noProof="0" dirty="0" smtClean="0">
                <a:ln>
                  <a:noFill/>
                </a:ln>
                <a:solidFill>
                  <a:schemeClr val="tx1"/>
                </a:solidFill>
                <a:effectLst/>
                <a:uLnTx/>
                <a:uFillTx/>
                <a:latin typeface="Open Sans"/>
              </a:rPr>
              <a:t>Two main types of connection traps are called </a:t>
            </a:r>
            <a:r>
              <a:rPr kumimoji="0" lang="en-GB" altLang="en-US" sz="2400" i="1" u="none" strike="noStrike" kern="1200" cap="none" spc="0" normalizeH="0" baseline="0" noProof="0" dirty="0" smtClean="0">
                <a:ln>
                  <a:noFill/>
                </a:ln>
                <a:solidFill>
                  <a:schemeClr val="tx1"/>
                </a:solidFill>
                <a:effectLst/>
                <a:uLnTx/>
                <a:uFillTx/>
                <a:latin typeface="Open Sans"/>
              </a:rPr>
              <a:t>fan traps </a:t>
            </a:r>
            <a:r>
              <a:rPr kumimoji="0" lang="en-GB" altLang="en-US" sz="2400" i="0" u="none" strike="noStrike" kern="1200" cap="none" spc="0" normalizeH="0" baseline="0" noProof="0" dirty="0" smtClean="0">
                <a:ln>
                  <a:noFill/>
                </a:ln>
                <a:solidFill>
                  <a:schemeClr val="tx1"/>
                </a:solidFill>
                <a:effectLst/>
                <a:uLnTx/>
                <a:uFillTx/>
                <a:latin typeface="Open Sans"/>
              </a:rPr>
              <a:t>and </a:t>
            </a:r>
            <a:r>
              <a:rPr kumimoji="0" lang="en-GB" altLang="en-US" sz="2400" i="1" u="none" strike="noStrike" kern="1200" cap="none" spc="0" normalizeH="0" baseline="0" noProof="0" dirty="0" smtClean="0">
                <a:ln>
                  <a:noFill/>
                </a:ln>
                <a:solidFill>
                  <a:schemeClr val="tx1"/>
                </a:solidFill>
                <a:effectLst/>
                <a:uLnTx/>
                <a:uFillTx/>
                <a:latin typeface="Open Sans"/>
              </a:rPr>
              <a:t>chasm</a:t>
            </a:r>
            <a:r>
              <a:rPr kumimoji="0" lang="en-GB" altLang="en-US" sz="2400" i="0" u="none" strike="noStrike" kern="1200" cap="none" spc="0" normalizeH="0" baseline="0" noProof="0" dirty="0" smtClean="0">
                <a:ln>
                  <a:noFill/>
                </a:ln>
                <a:solidFill>
                  <a:schemeClr val="tx1"/>
                </a:solidFill>
                <a:effectLst/>
                <a:uLnTx/>
                <a:uFillTx/>
                <a:latin typeface="Open Sans"/>
              </a:rPr>
              <a:t> </a:t>
            </a:r>
            <a:r>
              <a:rPr kumimoji="0" lang="en-GB" altLang="en-US" sz="2400" i="1" u="none" strike="noStrike" kern="1200" cap="none" spc="0" normalizeH="0" baseline="0" noProof="0" dirty="0" smtClean="0">
                <a:ln>
                  <a:noFill/>
                </a:ln>
                <a:solidFill>
                  <a:schemeClr val="tx1"/>
                </a:solidFill>
                <a:effectLst/>
                <a:uLnTx/>
                <a:uFillTx/>
                <a:latin typeface="Open Sans"/>
              </a:rPr>
              <a:t>traps</a:t>
            </a:r>
            <a:r>
              <a:rPr kumimoji="0" lang="en-GB" altLang="en-US" sz="2400" i="0" u="none" strike="noStrike" kern="1200" cap="none" spc="0" normalizeH="0" baseline="0" noProof="0" dirty="0" smtClean="0">
                <a:ln>
                  <a:noFill/>
                </a:ln>
                <a:solidFill>
                  <a:schemeClr val="tx1"/>
                </a:solidFill>
                <a:effectLst/>
                <a:uLnTx/>
                <a:uFillTx/>
                <a:latin typeface="Open Sans"/>
              </a:rPr>
              <a:t>.</a:t>
            </a:r>
          </a:p>
        </p:txBody>
      </p:sp>
      <p:pic>
        <p:nvPicPr>
          <p:cNvPr id="44034" name="Picture 2" descr="http://thethoughtgardener.com/wp-content/uploads/2013/05/shutterstock_101551237.jpg"/>
          <p:cNvPicPr>
            <a:picLocks noChangeAspect="1" noChangeArrowheads="1"/>
          </p:cNvPicPr>
          <p:nvPr/>
        </p:nvPicPr>
        <p:blipFill>
          <a:blip r:embed="rId2" cstate="print"/>
          <a:srcRect/>
          <a:stretch>
            <a:fillRect/>
          </a:stretch>
        </p:blipFill>
        <p:spPr bwMode="auto">
          <a:xfrm>
            <a:off x="6248400" y="2362199"/>
            <a:ext cx="2895600" cy="2895601"/>
          </a:xfrm>
          <a:prstGeom prst="rect">
            <a:avLst/>
          </a:prstGeom>
          <a:ln>
            <a:noFill/>
          </a:ln>
          <a:effectLst>
            <a:softEdge rad="112500"/>
          </a:effectLst>
        </p:spPr>
      </p:pic>
      <p:sp>
        <p:nvSpPr>
          <p:cNvPr id="9" name="Rectangle 8"/>
          <p:cNvSpPr/>
          <p:nvPr/>
        </p:nvSpPr>
        <p:spPr>
          <a:xfrm>
            <a:off x="7626380" y="6553200"/>
            <a:ext cx="1441420" cy="230832"/>
          </a:xfrm>
          <a:prstGeom prst="rect">
            <a:avLst/>
          </a:prstGeom>
        </p:spPr>
        <p:txBody>
          <a:bodyPr wrap="none">
            <a:spAutoFit/>
          </a:bodyPr>
          <a:lstStyle/>
          <a:p>
            <a:r>
              <a:rPr lang="en-US" sz="900" dirty="0" smtClean="0">
                <a:latin typeface="Open Sans"/>
                <a:hlinkClick r:id="rId3"/>
              </a:rPr>
              <a:t>thethoughtgardener.com</a:t>
            </a:r>
            <a:endParaRPr lang="en-US" sz="900" dirty="0">
              <a:latin typeface="Open Sans"/>
            </a:endParaRPr>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descr="http://www.c-jump.com/CIS75/Week08/images/uml_multiplicity.png"/>
          <p:cNvSpPr>
            <a:spLocks noChangeAspect="1" noChangeArrowheads="1"/>
          </p:cNvSpPr>
          <p:nvPr/>
        </p:nvSpPr>
        <p:spPr bwMode="auto">
          <a:xfrm>
            <a:off x="155575" y="-2019300"/>
            <a:ext cx="4667250" cy="42195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868" name="AutoShape 4" descr="http://www.c-jump.com/CIS75/Week08/images/uml_multiplicity.png"/>
          <p:cNvSpPr>
            <a:spLocks noChangeAspect="1" noChangeArrowheads="1"/>
          </p:cNvSpPr>
          <p:nvPr/>
        </p:nvSpPr>
        <p:spPr bwMode="auto">
          <a:xfrm>
            <a:off x="155575" y="-2019300"/>
            <a:ext cx="4667250" cy="42195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276600" y="420469"/>
            <a:ext cx="5827236" cy="646331"/>
          </a:xfrm>
          <a:prstGeom prst="rect">
            <a:avLst/>
          </a:prstGeom>
        </p:spPr>
        <p:txBody>
          <a:bodyPr wrap="none">
            <a:spAutoFit/>
          </a:bodyPr>
          <a:lstStyle/>
          <a:p>
            <a:r>
              <a:rPr lang="en-GB" sz="3600" b="1" dirty="0" smtClean="0">
                <a:latin typeface="Open Sans"/>
              </a:rPr>
              <a:t>Problems with ER Models</a:t>
            </a:r>
            <a:endParaRPr lang="en-US" sz="3600" dirty="0">
              <a:latin typeface="Open Sans"/>
            </a:endParaRPr>
          </a:p>
        </p:txBody>
      </p:sp>
      <p:sp>
        <p:nvSpPr>
          <p:cNvPr id="7" name="Rectangle 3"/>
          <p:cNvSpPr txBox="1">
            <a:spLocks noChangeArrowheads="1"/>
          </p:cNvSpPr>
          <p:nvPr/>
        </p:nvSpPr>
        <p:spPr>
          <a:xfrm>
            <a:off x="990600" y="1828800"/>
            <a:ext cx="8229600" cy="4114800"/>
          </a:xfrm>
          <a:prstGeom prst="rect">
            <a:avLst/>
          </a:prstGeom>
          <a:noFill/>
        </p:spPr>
        <p:txBody>
          <a:bodyPr vert="horz" lIns="90488" tIns="44450" rIns="90488" bIns="4445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altLang="en-US" sz="2400" b="1" i="0" u="none" strike="noStrike" kern="1200" cap="none" spc="0" normalizeH="0" baseline="0" noProof="0" dirty="0" smtClean="0">
                <a:ln>
                  <a:noFill/>
                </a:ln>
                <a:solidFill>
                  <a:schemeClr val="tx1"/>
                </a:solidFill>
                <a:effectLst/>
                <a:uLnTx/>
                <a:uFillTx/>
                <a:latin typeface="Open Sans"/>
              </a:rPr>
              <a:t>Fan Trap</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altLang="en-US" sz="2400" i="0" u="none" strike="noStrike" kern="1200" cap="none" spc="0" normalizeH="0" baseline="0" noProof="0" dirty="0" smtClean="0">
                <a:ln>
                  <a:noFill/>
                </a:ln>
                <a:solidFill>
                  <a:schemeClr val="tx1"/>
                </a:solidFill>
                <a:effectLst/>
                <a:uLnTx/>
                <a:uFillTx/>
                <a:latin typeface="Open Sans"/>
                <a:cs typeface="Times New Roman" pitchFamily="18" charset="0"/>
              </a:rPr>
              <a:t>Where a model represents a relationship between entity types, but pathway between certain entity occurrences is ambiguous.</a:t>
            </a:r>
            <a:r>
              <a:rPr kumimoji="0" lang="en-GB" altLang="en-US" sz="2400" i="0" u="none" strike="noStrike" kern="1200" cap="none" spc="0" normalizeH="0" baseline="0" noProof="0" dirty="0" smtClean="0">
                <a:ln>
                  <a:noFill/>
                </a:ln>
                <a:solidFill>
                  <a:schemeClr val="tx1"/>
                </a:solidFill>
                <a:effectLst/>
                <a:uLnTx/>
                <a:uFillTx/>
                <a:latin typeface="Open Sans"/>
              </a:rPr>
              <a:t> </a:t>
            </a:r>
          </a:p>
          <a:p>
            <a:pPr marL="742950" marR="0" lvl="1" indent="-285750" algn="l" defTabSz="914400" rtl="0" eaLnBrk="1" fontAlgn="auto" latinLnBrk="0" hangingPunct="1">
              <a:lnSpc>
                <a:spcPct val="30000"/>
              </a:lnSpc>
              <a:spcBef>
                <a:spcPct val="20000"/>
              </a:spcBef>
              <a:spcAft>
                <a:spcPts val="0"/>
              </a:spcAft>
              <a:buClrTx/>
              <a:buSzTx/>
              <a:buFont typeface="Arial" pitchFamily="34" charset="0"/>
              <a:buChar char="–"/>
              <a:tabLst/>
              <a:defRPr/>
            </a:pPr>
            <a:endParaRPr kumimoji="0" lang="en-GB" altLang="en-US" sz="2400" i="0" u="none" strike="noStrike" kern="1200" cap="none" spc="0" normalizeH="0" baseline="0" noProof="0" dirty="0" smtClean="0">
              <a:ln>
                <a:noFill/>
              </a:ln>
              <a:solidFill>
                <a:schemeClr val="tx1"/>
              </a:solidFill>
              <a:effectLst/>
              <a:uLnTx/>
              <a:uFillTx/>
              <a:latin typeface="Open San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altLang="en-US" sz="2400" b="1" i="0" u="none" strike="noStrike" kern="1200" cap="none" spc="0" normalizeH="0" baseline="0" noProof="0" dirty="0" smtClean="0">
                <a:ln>
                  <a:noFill/>
                </a:ln>
                <a:solidFill>
                  <a:schemeClr val="tx1"/>
                </a:solidFill>
                <a:effectLst/>
                <a:uLnTx/>
                <a:uFillTx/>
                <a:latin typeface="Open Sans"/>
              </a:rPr>
              <a:t>Chasm Trap</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altLang="en-US" sz="2400" i="0" u="none" strike="noStrike" kern="1200" cap="none" spc="0" normalizeH="0" baseline="0" noProof="0" dirty="0" smtClean="0">
                <a:ln>
                  <a:noFill/>
                </a:ln>
                <a:solidFill>
                  <a:schemeClr val="tx1"/>
                </a:solidFill>
                <a:effectLst/>
                <a:uLnTx/>
                <a:uFillTx/>
                <a:latin typeface="Open Sans"/>
                <a:cs typeface="Times New Roman" pitchFamily="18" charset="0"/>
              </a:rPr>
              <a:t>Where a model suggests the existence of a relationship between entity types, but pathway does not exist between certain entity occurrences.</a:t>
            </a:r>
            <a:r>
              <a:rPr kumimoji="0" lang="en-GB" altLang="en-US" sz="2400" i="0" u="none" strike="noStrike" kern="1200" cap="none" spc="0" normalizeH="0" baseline="0" noProof="0" dirty="0" smtClean="0">
                <a:ln>
                  <a:noFill/>
                </a:ln>
                <a:solidFill>
                  <a:schemeClr val="tx1"/>
                </a:solidFill>
                <a:effectLst/>
                <a:uLnTx/>
                <a:uFillTx/>
                <a:latin typeface="Open Sans"/>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descr="http://www.c-jump.com/CIS75/Week08/images/uml_multiplicity.png"/>
          <p:cNvSpPr>
            <a:spLocks noChangeAspect="1" noChangeArrowheads="1"/>
          </p:cNvSpPr>
          <p:nvPr/>
        </p:nvSpPr>
        <p:spPr bwMode="auto">
          <a:xfrm>
            <a:off x="155575" y="-2019300"/>
            <a:ext cx="4667250" cy="42195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868" name="AutoShape 4" descr="http://www.c-jump.com/CIS75/Week08/images/uml_multiplicity.png"/>
          <p:cNvSpPr>
            <a:spLocks noChangeAspect="1" noChangeArrowheads="1"/>
          </p:cNvSpPr>
          <p:nvPr/>
        </p:nvSpPr>
        <p:spPr bwMode="auto">
          <a:xfrm>
            <a:off x="155575" y="-2019300"/>
            <a:ext cx="4667250" cy="42195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5105400" y="381000"/>
            <a:ext cx="2108462" cy="646331"/>
          </a:xfrm>
          <a:prstGeom prst="rect">
            <a:avLst/>
          </a:prstGeom>
        </p:spPr>
        <p:txBody>
          <a:bodyPr wrap="none">
            <a:spAutoFit/>
          </a:bodyPr>
          <a:lstStyle/>
          <a:p>
            <a:r>
              <a:rPr lang="en-GB" sz="3600" b="1" dirty="0" smtClean="0">
                <a:latin typeface="Open Sans"/>
              </a:rPr>
              <a:t>Fan Trap</a:t>
            </a:r>
            <a:endParaRPr lang="en-US" sz="3600" dirty="0">
              <a:latin typeface="Open Sans"/>
            </a:endParaRPr>
          </a:p>
        </p:txBody>
      </p:sp>
      <p:pic>
        <p:nvPicPr>
          <p:cNvPr id="8" name="Picture 8" descr="DS3-Figure 11-19a"/>
          <p:cNvPicPr>
            <a:picLocks noChangeAspect="1" noChangeArrowheads="1"/>
          </p:cNvPicPr>
          <p:nvPr/>
        </p:nvPicPr>
        <p:blipFill>
          <a:blip r:embed="rId2"/>
          <a:srcRect/>
          <a:stretch>
            <a:fillRect/>
          </a:stretch>
        </p:blipFill>
        <p:spPr bwMode="auto">
          <a:xfrm>
            <a:off x="914400" y="1600200"/>
            <a:ext cx="8305800" cy="1371600"/>
          </a:xfrm>
          <a:prstGeom prst="rect">
            <a:avLst/>
          </a:prstGeom>
          <a:noFill/>
          <a:ln w="9525">
            <a:noFill/>
            <a:miter lim="800000"/>
            <a:headEnd/>
            <a:tailEnd/>
          </a:ln>
        </p:spPr>
      </p:pic>
      <p:pic>
        <p:nvPicPr>
          <p:cNvPr id="9" name="Picture 8" descr="DS3-Figure 11-19b"/>
          <p:cNvPicPr>
            <a:picLocks noChangeAspect="1" noChangeArrowheads="1"/>
          </p:cNvPicPr>
          <p:nvPr/>
        </p:nvPicPr>
        <p:blipFill>
          <a:blip r:embed="rId3"/>
          <a:srcRect/>
          <a:stretch>
            <a:fillRect/>
          </a:stretch>
        </p:blipFill>
        <p:spPr bwMode="auto">
          <a:xfrm>
            <a:off x="1066800" y="3200400"/>
            <a:ext cx="7696200" cy="2857500"/>
          </a:xfrm>
          <a:prstGeom prst="rect">
            <a:avLst/>
          </a:prstGeom>
          <a:noFill/>
          <a:ln w="9525">
            <a:noFill/>
            <a:miter lim="800000"/>
            <a:headEnd/>
            <a:tailEnd/>
          </a:ln>
        </p:spPr>
      </p:pic>
      <p:sp>
        <p:nvSpPr>
          <p:cNvPr id="10" name="Rectangle 9"/>
          <p:cNvSpPr/>
          <p:nvPr/>
        </p:nvSpPr>
        <p:spPr>
          <a:xfrm>
            <a:off x="1981200" y="6260068"/>
            <a:ext cx="6248400" cy="369332"/>
          </a:xfrm>
          <a:prstGeom prst="rect">
            <a:avLst/>
          </a:prstGeom>
        </p:spPr>
        <p:txBody>
          <a:bodyPr wrap="square">
            <a:spAutoFit/>
          </a:bodyPr>
          <a:lstStyle/>
          <a:p>
            <a:r>
              <a:rPr lang="en-GB" altLang="en-US" b="1" dirty="0" smtClean="0">
                <a:latin typeface="Open Sans"/>
              </a:rPr>
              <a:t>At which branch office does staff number SG37 work?</a:t>
            </a: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descr="http://www.c-jump.com/CIS75/Week08/images/uml_multiplicity.png"/>
          <p:cNvSpPr>
            <a:spLocks noChangeAspect="1" noChangeArrowheads="1"/>
          </p:cNvSpPr>
          <p:nvPr/>
        </p:nvSpPr>
        <p:spPr bwMode="auto">
          <a:xfrm>
            <a:off x="155575" y="-2019300"/>
            <a:ext cx="4667250" cy="42195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868" name="AutoShape 4" descr="http://www.c-jump.com/CIS75/Week08/images/uml_multiplicity.png"/>
          <p:cNvSpPr>
            <a:spLocks noChangeAspect="1" noChangeArrowheads="1"/>
          </p:cNvSpPr>
          <p:nvPr/>
        </p:nvSpPr>
        <p:spPr bwMode="auto">
          <a:xfrm>
            <a:off x="155575" y="-2019300"/>
            <a:ext cx="4667250" cy="42195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789398" y="152400"/>
            <a:ext cx="4211602" cy="646331"/>
          </a:xfrm>
          <a:prstGeom prst="rect">
            <a:avLst/>
          </a:prstGeom>
        </p:spPr>
        <p:txBody>
          <a:bodyPr wrap="none">
            <a:spAutoFit/>
          </a:bodyPr>
          <a:lstStyle/>
          <a:p>
            <a:r>
              <a:rPr lang="en-GB" sz="3600" b="1" dirty="0" smtClean="0">
                <a:latin typeface="Open Sans"/>
              </a:rPr>
              <a:t>Fan Trap Solution </a:t>
            </a:r>
            <a:endParaRPr lang="en-US" sz="3600" dirty="0">
              <a:latin typeface="Open Sans"/>
            </a:endParaRPr>
          </a:p>
        </p:txBody>
      </p:sp>
      <p:pic>
        <p:nvPicPr>
          <p:cNvPr id="11" name="Picture 8" descr="DS3-Figure 11-20a"/>
          <p:cNvPicPr>
            <a:picLocks noChangeAspect="1" noChangeArrowheads="1"/>
          </p:cNvPicPr>
          <p:nvPr/>
        </p:nvPicPr>
        <p:blipFill>
          <a:blip r:embed="rId2"/>
          <a:srcRect/>
          <a:stretch>
            <a:fillRect/>
          </a:stretch>
        </p:blipFill>
        <p:spPr bwMode="auto">
          <a:xfrm>
            <a:off x="914400" y="914400"/>
            <a:ext cx="8229600" cy="2286000"/>
          </a:xfrm>
          <a:prstGeom prst="rect">
            <a:avLst/>
          </a:prstGeom>
          <a:noFill/>
          <a:ln w="9525">
            <a:noFill/>
            <a:miter lim="800000"/>
            <a:headEnd/>
            <a:tailEnd/>
          </a:ln>
        </p:spPr>
      </p:pic>
      <p:pic>
        <p:nvPicPr>
          <p:cNvPr id="12" name="Picture 9" descr="DS3-Figure 11-20b"/>
          <p:cNvPicPr>
            <a:picLocks noChangeAspect="1" noChangeArrowheads="1"/>
          </p:cNvPicPr>
          <p:nvPr/>
        </p:nvPicPr>
        <p:blipFill>
          <a:blip r:embed="rId3"/>
          <a:srcRect/>
          <a:stretch>
            <a:fillRect/>
          </a:stretch>
        </p:blipFill>
        <p:spPr bwMode="auto">
          <a:xfrm>
            <a:off x="1219200" y="3352800"/>
            <a:ext cx="7620000" cy="2828925"/>
          </a:xfrm>
          <a:prstGeom prst="rect">
            <a:avLst/>
          </a:prstGeom>
          <a:noFill/>
          <a:ln w="9525">
            <a:noFill/>
            <a:miter lim="800000"/>
            <a:headEnd/>
            <a:tailEnd/>
          </a:ln>
        </p:spPr>
      </p:pic>
      <p:sp>
        <p:nvSpPr>
          <p:cNvPr id="13" name="Rectangle 12"/>
          <p:cNvSpPr/>
          <p:nvPr/>
        </p:nvSpPr>
        <p:spPr>
          <a:xfrm>
            <a:off x="3168825" y="6324600"/>
            <a:ext cx="3231975" cy="369332"/>
          </a:xfrm>
          <a:prstGeom prst="rect">
            <a:avLst/>
          </a:prstGeom>
        </p:spPr>
        <p:txBody>
          <a:bodyPr wrap="none">
            <a:spAutoFit/>
          </a:bodyPr>
          <a:lstStyle/>
          <a:p>
            <a:r>
              <a:rPr lang="en-GB" altLang="en-US" b="1" dirty="0" smtClean="0">
                <a:latin typeface="Open Sans"/>
              </a:rPr>
              <a:t>SG37 works at branch B003</a:t>
            </a:r>
            <a:endParaRPr lang="en-US" dirty="0">
              <a:latin typeface="Open Sans"/>
            </a:endParaRP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020888" y="500063"/>
            <a:ext cx="6837362" cy="792162"/>
          </a:xfrm>
        </p:spPr>
        <p:txBody>
          <a:bodyPr/>
          <a:lstStyle/>
          <a:p>
            <a:pPr algn="r" eaLnBrk="1" hangingPunct="1"/>
            <a:r>
              <a:rPr lang="en-US" sz="3200" smtClean="0">
                <a:latin typeface="Open Sans" pitchFamily="-84" charset="0"/>
              </a:rPr>
              <a:t>ACKNOWLEDGEMENT</a:t>
            </a:r>
          </a:p>
        </p:txBody>
      </p:sp>
      <p:sp>
        <p:nvSpPr>
          <p:cNvPr id="35843" name="Content Placeholder 2"/>
          <p:cNvSpPr>
            <a:spLocks noGrp="1"/>
          </p:cNvSpPr>
          <p:nvPr>
            <p:ph idx="1"/>
          </p:nvPr>
        </p:nvSpPr>
        <p:spPr>
          <a:xfrm>
            <a:off x="1214438" y="2000250"/>
            <a:ext cx="3643312" cy="3040063"/>
          </a:xfrm>
        </p:spPr>
        <p:txBody>
          <a:bodyPr/>
          <a:lstStyle/>
          <a:p>
            <a:pPr marL="0" indent="0" eaLnBrk="1" hangingPunct="1">
              <a:buFont typeface="Arial" pitchFamily="34" charset="0"/>
              <a:buNone/>
            </a:pPr>
            <a:r>
              <a:rPr lang="en-US" smtClean="0">
                <a:latin typeface="Open Sans" pitchFamily="-84" charset="0"/>
              </a:rPr>
              <a:t>These slides have been adapted from Thomas Connolly and Carolyn Begg. 2015. Database Systems: A Practical Approach To Design, Implementation, and Management. Pearson Education. USA. ISBN:978-1-292-06118-4 </a:t>
            </a:r>
          </a:p>
        </p:txBody>
      </p:sp>
      <p:pic>
        <p:nvPicPr>
          <p:cNvPr id="35844" name="Picture 2" descr="D:\SCC\!Ganjil-1415\Course Review\PSBD_Edisi 6.jpg"/>
          <p:cNvPicPr>
            <a:picLocks noChangeAspect="1" noChangeArrowheads="1"/>
          </p:cNvPicPr>
          <p:nvPr/>
        </p:nvPicPr>
        <p:blipFill>
          <a:blip r:embed="rId2"/>
          <a:srcRect/>
          <a:stretch>
            <a:fillRect/>
          </a:stretch>
        </p:blipFill>
        <p:spPr bwMode="auto">
          <a:xfrm>
            <a:off x="5286375" y="1643063"/>
            <a:ext cx="3571875" cy="4581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descr="http://www.c-jump.com/CIS75/Week08/images/uml_multiplicity.png"/>
          <p:cNvSpPr>
            <a:spLocks noChangeAspect="1" noChangeArrowheads="1"/>
          </p:cNvSpPr>
          <p:nvPr/>
        </p:nvSpPr>
        <p:spPr bwMode="auto">
          <a:xfrm>
            <a:off x="155575" y="-2019300"/>
            <a:ext cx="4667250" cy="42195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868" name="AutoShape 4" descr="http://www.c-jump.com/CIS75/Week08/images/uml_multiplicity.png"/>
          <p:cNvSpPr>
            <a:spLocks noChangeAspect="1" noChangeArrowheads="1"/>
          </p:cNvSpPr>
          <p:nvPr/>
        </p:nvSpPr>
        <p:spPr bwMode="auto">
          <a:xfrm>
            <a:off x="155575" y="-2019300"/>
            <a:ext cx="4667250" cy="42195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5105400" y="381000"/>
            <a:ext cx="2826608" cy="646331"/>
          </a:xfrm>
          <a:prstGeom prst="rect">
            <a:avLst/>
          </a:prstGeom>
        </p:spPr>
        <p:txBody>
          <a:bodyPr wrap="none">
            <a:spAutoFit/>
          </a:bodyPr>
          <a:lstStyle/>
          <a:p>
            <a:r>
              <a:rPr lang="en-GB" sz="3600" b="1" dirty="0" smtClean="0">
                <a:latin typeface="Open Sans"/>
              </a:rPr>
              <a:t>Chasm Trap</a:t>
            </a:r>
            <a:endParaRPr lang="en-US" sz="3600" dirty="0">
              <a:latin typeface="Open Sans"/>
            </a:endParaRPr>
          </a:p>
        </p:txBody>
      </p:sp>
      <p:pic>
        <p:nvPicPr>
          <p:cNvPr id="11" name="Picture 9" descr="DS3-Figure 11-21a"/>
          <p:cNvPicPr>
            <a:picLocks noChangeAspect="1" noChangeArrowheads="1"/>
          </p:cNvPicPr>
          <p:nvPr/>
        </p:nvPicPr>
        <p:blipFill>
          <a:blip r:embed="rId2"/>
          <a:srcRect/>
          <a:stretch>
            <a:fillRect/>
          </a:stretch>
        </p:blipFill>
        <p:spPr bwMode="auto">
          <a:xfrm>
            <a:off x="914400" y="1600200"/>
            <a:ext cx="8229600" cy="1219200"/>
          </a:xfrm>
          <a:prstGeom prst="rect">
            <a:avLst/>
          </a:prstGeom>
          <a:noFill/>
          <a:ln w="9525">
            <a:noFill/>
            <a:miter lim="800000"/>
            <a:headEnd/>
            <a:tailEnd/>
          </a:ln>
        </p:spPr>
      </p:pic>
      <p:pic>
        <p:nvPicPr>
          <p:cNvPr id="12" name="Picture 8" descr="DS3-Figure 11-21b"/>
          <p:cNvPicPr>
            <a:picLocks noChangeAspect="1" noChangeArrowheads="1"/>
          </p:cNvPicPr>
          <p:nvPr/>
        </p:nvPicPr>
        <p:blipFill>
          <a:blip r:embed="rId3"/>
          <a:srcRect/>
          <a:stretch>
            <a:fillRect/>
          </a:stretch>
        </p:blipFill>
        <p:spPr bwMode="auto">
          <a:xfrm>
            <a:off x="1219200" y="3238500"/>
            <a:ext cx="7620000" cy="2705100"/>
          </a:xfrm>
          <a:prstGeom prst="rect">
            <a:avLst/>
          </a:prstGeom>
          <a:noFill/>
          <a:ln w="9525">
            <a:noFill/>
            <a:miter lim="800000"/>
            <a:headEnd/>
            <a:tailEnd/>
          </a:ln>
        </p:spPr>
      </p:pic>
      <p:sp>
        <p:nvSpPr>
          <p:cNvPr id="13" name="Rectangle 12"/>
          <p:cNvSpPr/>
          <p:nvPr/>
        </p:nvSpPr>
        <p:spPr>
          <a:xfrm>
            <a:off x="1981200" y="6172200"/>
            <a:ext cx="6248400" cy="369332"/>
          </a:xfrm>
          <a:prstGeom prst="rect">
            <a:avLst/>
          </a:prstGeom>
        </p:spPr>
        <p:txBody>
          <a:bodyPr wrap="square">
            <a:spAutoFit/>
          </a:bodyPr>
          <a:lstStyle/>
          <a:p>
            <a:r>
              <a:rPr lang="en-GB" altLang="en-US" b="1" dirty="0" smtClean="0">
                <a:latin typeface="Open Sans"/>
              </a:rPr>
              <a:t>At which branch office is property PA14 available?</a:t>
            </a:r>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descr="http://www.c-jump.com/CIS75/Week08/images/uml_multiplicity.png"/>
          <p:cNvSpPr>
            <a:spLocks noChangeAspect="1" noChangeArrowheads="1"/>
          </p:cNvSpPr>
          <p:nvPr/>
        </p:nvSpPr>
        <p:spPr bwMode="auto">
          <a:xfrm>
            <a:off x="155575" y="-2019300"/>
            <a:ext cx="4667250" cy="42195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868" name="AutoShape 4" descr="http://www.c-jump.com/CIS75/Week08/images/uml_multiplicity.png"/>
          <p:cNvSpPr>
            <a:spLocks noChangeAspect="1" noChangeArrowheads="1"/>
          </p:cNvSpPr>
          <p:nvPr/>
        </p:nvSpPr>
        <p:spPr bwMode="auto">
          <a:xfrm>
            <a:off x="155575" y="-2019300"/>
            <a:ext cx="4667250" cy="42195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962400" y="381000"/>
            <a:ext cx="4801507" cy="646331"/>
          </a:xfrm>
          <a:prstGeom prst="rect">
            <a:avLst/>
          </a:prstGeom>
        </p:spPr>
        <p:txBody>
          <a:bodyPr wrap="none">
            <a:spAutoFit/>
          </a:bodyPr>
          <a:lstStyle/>
          <a:p>
            <a:r>
              <a:rPr lang="en-GB" sz="3600" b="1" dirty="0" smtClean="0">
                <a:latin typeface="Open Sans"/>
              </a:rPr>
              <a:t>Chasm Trap Solution</a:t>
            </a:r>
            <a:endParaRPr lang="en-US" sz="3600" dirty="0">
              <a:latin typeface="Open Sans"/>
            </a:endParaRPr>
          </a:p>
        </p:txBody>
      </p:sp>
      <p:pic>
        <p:nvPicPr>
          <p:cNvPr id="8" name="Picture 9" descr="DS3-Figure 11-22a"/>
          <p:cNvPicPr>
            <a:picLocks noChangeAspect="1" noChangeArrowheads="1"/>
          </p:cNvPicPr>
          <p:nvPr/>
        </p:nvPicPr>
        <p:blipFill>
          <a:blip r:embed="rId2"/>
          <a:srcRect/>
          <a:stretch>
            <a:fillRect/>
          </a:stretch>
        </p:blipFill>
        <p:spPr bwMode="auto">
          <a:xfrm>
            <a:off x="1143000" y="1893455"/>
            <a:ext cx="7772400" cy="2983345"/>
          </a:xfrm>
          <a:prstGeom prst="rect">
            <a:avLst/>
          </a:prstGeom>
          <a:noFill/>
          <a:ln w="9525">
            <a:noFill/>
            <a:miter lim="800000"/>
            <a:headEnd/>
            <a:tailEnd/>
          </a:ln>
        </p:spPr>
      </p:pic>
      <p:pic>
        <p:nvPicPr>
          <p:cNvPr id="54274" name="Picture 2" descr="http://quadrobay.com/quadrobay/images/fsolution.png"/>
          <p:cNvPicPr>
            <a:picLocks noChangeAspect="1" noChangeArrowheads="1"/>
          </p:cNvPicPr>
          <p:nvPr/>
        </p:nvPicPr>
        <p:blipFill>
          <a:blip r:embed="rId3"/>
          <a:srcRect/>
          <a:stretch>
            <a:fillRect/>
          </a:stretch>
        </p:blipFill>
        <p:spPr bwMode="auto">
          <a:xfrm>
            <a:off x="1143000" y="4191000"/>
            <a:ext cx="2667000" cy="2441787"/>
          </a:xfrm>
          <a:prstGeom prst="rect">
            <a:avLst/>
          </a:prstGeom>
          <a:noFill/>
        </p:spPr>
      </p:pic>
      <p:sp>
        <p:nvSpPr>
          <p:cNvPr id="10" name="Rectangle 9"/>
          <p:cNvSpPr/>
          <p:nvPr/>
        </p:nvSpPr>
        <p:spPr>
          <a:xfrm>
            <a:off x="1862316" y="6488668"/>
            <a:ext cx="1261884" cy="230832"/>
          </a:xfrm>
          <a:prstGeom prst="rect">
            <a:avLst/>
          </a:prstGeom>
        </p:spPr>
        <p:txBody>
          <a:bodyPr wrap="none">
            <a:spAutoFit/>
          </a:bodyPr>
          <a:lstStyle/>
          <a:p>
            <a:r>
              <a:rPr lang="en-US" sz="900" dirty="0" smtClean="0">
                <a:latin typeface="Open Sans"/>
                <a:hlinkClick r:id="rId4"/>
              </a:rPr>
              <a:t>www.quadrobay.com</a:t>
            </a:r>
            <a:endParaRPr lang="en-US" sz="900" dirty="0">
              <a:latin typeface="Open San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descr="http://www.c-jump.com/CIS75/Week08/images/uml_multiplicity.png"/>
          <p:cNvSpPr>
            <a:spLocks noChangeAspect="1" noChangeArrowheads="1"/>
          </p:cNvSpPr>
          <p:nvPr/>
        </p:nvSpPr>
        <p:spPr bwMode="auto">
          <a:xfrm>
            <a:off x="155575" y="-2019300"/>
            <a:ext cx="4667250" cy="42195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6868" name="AutoShape 4" descr="http://www.c-jump.com/CIS75/Week08/images/uml_multiplicity.png"/>
          <p:cNvSpPr>
            <a:spLocks noChangeAspect="1" noChangeArrowheads="1"/>
          </p:cNvSpPr>
          <p:nvPr/>
        </p:nvSpPr>
        <p:spPr bwMode="auto">
          <a:xfrm>
            <a:off x="155575" y="-2019300"/>
            <a:ext cx="4667250" cy="42195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962400" y="381000"/>
            <a:ext cx="4801507" cy="646331"/>
          </a:xfrm>
          <a:prstGeom prst="rect">
            <a:avLst/>
          </a:prstGeom>
        </p:spPr>
        <p:txBody>
          <a:bodyPr wrap="none">
            <a:spAutoFit/>
          </a:bodyPr>
          <a:lstStyle/>
          <a:p>
            <a:r>
              <a:rPr lang="en-GB" sz="3600" b="1" dirty="0" smtClean="0">
                <a:latin typeface="Open Sans"/>
              </a:rPr>
              <a:t>Chasm Trap Solution</a:t>
            </a:r>
            <a:endParaRPr lang="en-US" sz="3600" dirty="0">
              <a:latin typeface="Open Sans"/>
            </a:endParaRPr>
          </a:p>
        </p:txBody>
      </p:sp>
      <p:pic>
        <p:nvPicPr>
          <p:cNvPr id="7" name="Picture 9" descr="DS3-Figure 11-22b"/>
          <p:cNvPicPr>
            <a:picLocks noChangeAspect="1" noChangeArrowheads="1"/>
          </p:cNvPicPr>
          <p:nvPr/>
        </p:nvPicPr>
        <p:blipFill>
          <a:blip r:embed="rId2"/>
          <a:srcRect/>
          <a:stretch>
            <a:fillRect/>
          </a:stretch>
        </p:blipFill>
        <p:spPr bwMode="auto">
          <a:xfrm>
            <a:off x="1981200" y="1721338"/>
            <a:ext cx="6096000" cy="467946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67272" y="2819400"/>
            <a:ext cx="7067128" cy="1143000"/>
          </a:xfrm>
        </p:spPr>
        <p:txBody>
          <a:bodyPr>
            <a:noAutofit/>
          </a:bodyPr>
          <a:lstStyle/>
          <a:p>
            <a:r>
              <a:rPr lang="en-US" sz="4000" dirty="0" smtClean="0"/>
              <a:t>CHAPTER 9</a:t>
            </a:r>
            <a:br>
              <a:rPr lang="en-US" sz="4000" dirty="0" smtClean="0"/>
            </a:br>
            <a:r>
              <a:rPr lang="en-US" sz="4000" dirty="0" smtClean="0"/>
              <a:t>OBJECT RELATIONAL DBMS</a:t>
            </a:r>
            <a:endParaRPr lang="en-US" sz="4000" dirty="0"/>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1676400" y="360363"/>
            <a:ext cx="8382000" cy="554037"/>
          </a:xfrm>
        </p:spPr>
        <p:txBody>
          <a:bodyPr>
            <a:normAutofit fontScale="90000"/>
          </a:bodyPr>
          <a:lstStyle/>
          <a:p>
            <a:pPr eaLnBrk="1" hangingPunct="1">
              <a:defRPr/>
            </a:pPr>
            <a:r>
              <a:rPr sz="4000" b="1">
                <a:solidFill>
                  <a:schemeClr val="tx1"/>
                </a:solidFill>
              </a:rPr>
              <a:t>Weaknesses of RDBMSs</a:t>
            </a:r>
          </a:p>
        </p:txBody>
      </p:sp>
      <p:sp>
        <p:nvSpPr>
          <p:cNvPr id="404483" name="Rectangle 3"/>
          <p:cNvSpPr>
            <a:spLocks noGrp="1" noChangeArrowheads="1"/>
          </p:cNvSpPr>
          <p:nvPr>
            <p:ph idx="1"/>
          </p:nvPr>
        </p:nvSpPr>
        <p:spPr>
          <a:xfrm>
            <a:off x="1143000" y="1676400"/>
            <a:ext cx="7543800" cy="4114800"/>
          </a:xfrm>
        </p:spPr>
        <p:txBody>
          <a:bodyPr>
            <a:normAutofit/>
          </a:bodyPr>
          <a:lstStyle/>
          <a:p>
            <a:pPr algn="just" eaLnBrk="1" hangingPunct="1"/>
            <a:r>
              <a:rPr lang="en-US" altLang="en-US" dirty="0" smtClean="0"/>
              <a:t>Poor Representation of “Real World” Entities</a:t>
            </a:r>
          </a:p>
          <a:p>
            <a:pPr lvl="1" algn="just" eaLnBrk="1" hangingPunct="1"/>
            <a:r>
              <a:rPr lang="en-US" altLang="en-US" dirty="0" smtClean="0"/>
              <a:t>Normalization leads to relations that do not correspond to entities in “real world”.</a:t>
            </a:r>
          </a:p>
          <a:p>
            <a:pPr lvl="1" algn="just" eaLnBrk="1" hangingPunct="1">
              <a:lnSpc>
                <a:spcPct val="20000"/>
              </a:lnSpc>
            </a:pPr>
            <a:endParaRPr lang="en-US" altLang="en-US" dirty="0" smtClean="0"/>
          </a:p>
          <a:p>
            <a:pPr algn="just" eaLnBrk="1" hangingPunct="1"/>
            <a:r>
              <a:rPr lang="en-US" altLang="en-US" dirty="0" smtClean="0"/>
              <a:t>Semantic Overloading</a:t>
            </a:r>
          </a:p>
          <a:p>
            <a:pPr lvl="1" algn="just" eaLnBrk="1" hangingPunct="1"/>
            <a:r>
              <a:rPr lang="en-US" altLang="en-US" dirty="0" smtClean="0"/>
              <a:t>Relational model has only one construct for representing data and data relationships: the relation. </a:t>
            </a:r>
          </a:p>
          <a:p>
            <a:pPr lvl="1" algn="just" eaLnBrk="1" hangingPunct="1"/>
            <a:r>
              <a:rPr lang="en-US" altLang="en-US" dirty="0" smtClean="0"/>
              <a:t>Relational model is </a:t>
            </a:r>
            <a:r>
              <a:rPr lang="en-US" altLang="en-US" i="1" dirty="0" smtClean="0"/>
              <a:t>semantically overloaded</a:t>
            </a:r>
            <a:r>
              <a:rPr lang="en-US" altLang="en-US" dirty="0" smtClean="0"/>
              <a:t>.</a:t>
            </a:r>
          </a:p>
          <a:p>
            <a:pPr algn="just">
              <a:spcBef>
                <a:spcPts val="0"/>
              </a:spcBef>
            </a:pPr>
            <a:r>
              <a:rPr lang="en-US" altLang="en-US" dirty="0" smtClean="0"/>
              <a:t>Poor Support for Integrity  and General Constraints</a:t>
            </a:r>
          </a:p>
          <a:p>
            <a:pPr algn="just">
              <a:lnSpc>
                <a:spcPct val="20000"/>
              </a:lnSpc>
              <a:spcBef>
                <a:spcPts val="0"/>
              </a:spcBef>
            </a:pPr>
            <a:endParaRPr lang="en-US" altLang="en-US" dirty="0" smtClean="0"/>
          </a:p>
          <a:p>
            <a:pPr algn="just">
              <a:spcBef>
                <a:spcPts val="0"/>
              </a:spcBef>
            </a:pPr>
            <a:r>
              <a:rPr lang="en-US" altLang="en-US" dirty="0" smtClean="0"/>
              <a:t>Homogeneous Data Structure</a:t>
            </a:r>
          </a:p>
          <a:p>
            <a:pPr lvl="1" algn="just">
              <a:spcBef>
                <a:spcPts val="0"/>
              </a:spcBef>
            </a:pPr>
            <a:r>
              <a:rPr lang="en-US" altLang="en-US" dirty="0" smtClean="0"/>
              <a:t>Relational model assumes both horizontal and vertical homogeneity. </a:t>
            </a:r>
          </a:p>
          <a:p>
            <a:pPr lvl="1" algn="just">
              <a:spcBef>
                <a:spcPts val="0"/>
              </a:spcBef>
            </a:pPr>
            <a:r>
              <a:rPr lang="en-US" altLang="en-US" dirty="0" smtClean="0"/>
              <a:t>Many RDBMSs now allow </a:t>
            </a:r>
            <a:r>
              <a:rPr lang="en-US" altLang="en-US" i="1" dirty="0" smtClean="0"/>
              <a:t>Binary Large Objects</a:t>
            </a:r>
            <a:r>
              <a:rPr lang="en-US" altLang="en-US" dirty="0" smtClean="0"/>
              <a:t> (</a:t>
            </a:r>
            <a:r>
              <a:rPr lang="en-US" altLang="en-US" i="1" dirty="0" smtClean="0"/>
              <a:t>BLOBs</a:t>
            </a:r>
            <a:r>
              <a:rPr lang="en-US" altLang="en-US" dirty="0" smtClean="0"/>
              <a:t>). </a:t>
            </a:r>
          </a:p>
          <a:p>
            <a:pPr lvl="1" algn="just" eaLnBrk="1" hangingPunct="1"/>
            <a:endParaRPr lang="en-US" altLang="en-US" dirty="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4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0448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0448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40448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0448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0448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0448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40448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40448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1676400" y="360363"/>
            <a:ext cx="8382000" cy="554037"/>
          </a:xfrm>
        </p:spPr>
        <p:txBody>
          <a:bodyPr>
            <a:normAutofit fontScale="90000"/>
          </a:bodyPr>
          <a:lstStyle/>
          <a:p>
            <a:pPr eaLnBrk="1" hangingPunct="1">
              <a:defRPr/>
            </a:pPr>
            <a:r>
              <a:rPr sz="4000" b="1">
                <a:solidFill>
                  <a:schemeClr val="tx1"/>
                </a:solidFill>
              </a:rPr>
              <a:t>Weaknesses of RDBMSs</a:t>
            </a:r>
          </a:p>
        </p:txBody>
      </p:sp>
      <p:sp>
        <p:nvSpPr>
          <p:cNvPr id="404483" name="Rectangle 3"/>
          <p:cNvSpPr>
            <a:spLocks noGrp="1" noChangeArrowheads="1"/>
          </p:cNvSpPr>
          <p:nvPr>
            <p:ph idx="1"/>
          </p:nvPr>
        </p:nvSpPr>
        <p:spPr>
          <a:xfrm>
            <a:off x="1143000" y="1676400"/>
            <a:ext cx="7543800" cy="4114800"/>
          </a:xfrm>
        </p:spPr>
        <p:txBody>
          <a:bodyPr>
            <a:normAutofit/>
          </a:bodyPr>
          <a:lstStyle/>
          <a:p>
            <a:pPr algn="just"/>
            <a:r>
              <a:rPr lang="en-US" altLang="en-US" dirty="0" smtClean="0"/>
              <a:t>Limited Operations</a:t>
            </a:r>
          </a:p>
          <a:p>
            <a:pPr lvl="1" algn="just"/>
            <a:r>
              <a:rPr lang="en-US" altLang="en-US" dirty="0" smtClean="0"/>
              <a:t>RDBMSs only have a fixed set of operations which cannot be extended.</a:t>
            </a:r>
          </a:p>
          <a:p>
            <a:pPr lvl="1" algn="just">
              <a:lnSpc>
                <a:spcPct val="30000"/>
              </a:lnSpc>
            </a:pPr>
            <a:endParaRPr lang="en-US" altLang="en-US" dirty="0" smtClean="0"/>
          </a:p>
          <a:p>
            <a:pPr algn="just"/>
            <a:r>
              <a:rPr lang="en-US" altLang="en-US" dirty="0" smtClean="0"/>
              <a:t>Difficulty Handling Recursive Queries</a:t>
            </a:r>
          </a:p>
          <a:p>
            <a:pPr lvl="1" algn="just"/>
            <a:r>
              <a:rPr lang="en-US" altLang="en-US" dirty="0" smtClean="0"/>
              <a:t>Atomicity of data means that repeating groups are not allowed in the relational model.</a:t>
            </a:r>
          </a:p>
          <a:p>
            <a:pPr lvl="1" algn="just"/>
            <a:r>
              <a:rPr lang="en-US" altLang="en-US" dirty="0" smtClean="0"/>
              <a:t>Extremely difficult to produce recursive queries (queries about relationships that a relation has with itself (directly or indirectly) </a:t>
            </a:r>
            <a:r>
              <a:rPr lang="en-US" altLang="en-US" dirty="0" smtClean="0">
                <a:sym typeface="Wingdings" pitchFamily="2" charset="2"/>
              </a:rPr>
              <a:t> see page 300 for details explanation</a:t>
            </a:r>
            <a:endParaRPr lang="en-US" altLang="en-US" dirty="0" smtClean="0"/>
          </a:p>
          <a:p>
            <a:pPr lvl="1" algn="just" eaLnBrk="1" hangingPunct="1">
              <a:buNone/>
            </a:pPr>
            <a:endParaRPr lang="en-US" altLang="en-US" dirty="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4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0448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0448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40448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044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a:xfrm>
            <a:off x="1676400" y="457200"/>
            <a:ext cx="8382000" cy="554037"/>
          </a:xfrm>
        </p:spPr>
        <p:txBody>
          <a:bodyPr numCol="1" anchorCtr="0" compatLnSpc="1">
            <a:prstTxWarp prst="textNoShape">
              <a:avLst/>
            </a:prstTxWarp>
            <a:normAutofit fontScale="90000"/>
          </a:bodyPr>
          <a:lstStyle/>
          <a:p>
            <a:pPr eaLnBrk="1" hangingPunct="1"/>
            <a:r>
              <a:rPr sz="4000" b="1" smtClean="0">
                <a:ln>
                  <a:noFill/>
                </a:ln>
                <a:solidFill>
                  <a:schemeClr val="tx1"/>
                </a:solidFill>
              </a:rPr>
              <a:t>Example - Recursive Query</a:t>
            </a:r>
            <a:endParaRPr sz="4000" smtClean="0">
              <a:ln>
                <a:noFill/>
              </a:ln>
              <a:solidFill>
                <a:schemeClr val="tx1"/>
              </a:solidFill>
            </a:endParaRPr>
          </a:p>
        </p:txBody>
      </p:sp>
      <p:pic>
        <p:nvPicPr>
          <p:cNvPr id="46083" name="Picture 3" descr="DS3-Figure 24-01"/>
          <p:cNvPicPr>
            <a:picLocks noChangeAspect="1" noChangeArrowheads="1"/>
          </p:cNvPicPr>
          <p:nvPr/>
        </p:nvPicPr>
        <p:blipFill>
          <a:blip r:embed="rId2"/>
          <a:srcRect/>
          <a:stretch>
            <a:fillRect/>
          </a:stretch>
        </p:blipFill>
        <p:spPr bwMode="auto">
          <a:xfrm>
            <a:off x="1600200" y="1652587"/>
            <a:ext cx="6248400" cy="4291013"/>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a:xfrm>
            <a:off x="2895600" y="381000"/>
            <a:ext cx="8382000" cy="554037"/>
          </a:xfrm>
        </p:spPr>
        <p:txBody>
          <a:bodyPr>
            <a:normAutofit fontScale="90000"/>
          </a:bodyPr>
          <a:lstStyle/>
          <a:p>
            <a:pPr algn="just" eaLnBrk="1" hangingPunct="1">
              <a:defRPr/>
            </a:pPr>
            <a:r>
              <a:rPr sz="4000" b="1">
                <a:solidFill>
                  <a:schemeClr val="tx1"/>
                </a:solidFill>
              </a:rPr>
              <a:t>Weaknesses of RDBMSs</a:t>
            </a:r>
          </a:p>
        </p:txBody>
      </p:sp>
      <p:sp>
        <p:nvSpPr>
          <p:cNvPr id="408579" name="Rectangle 3"/>
          <p:cNvSpPr>
            <a:spLocks noGrp="1" noChangeArrowheads="1"/>
          </p:cNvSpPr>
          <p:nvPr>
            <p:ph idx="1"/>
          </p:nvPr>
        </p:nvSpPr>
        <p:spPr>
          <a:xfrm>
            <a:off x="1066800" y="1524000"/>
            <a:ext cx="7848600" cy="4114800"/>
          </a:xfrm>
        </p:spPr>
        <p:txBody>
          <a:bodyPr>
            <a:normAutofit/>
          </a:bodyPr>
          <a:lstStyle/>
          <a:p>
            <a:pPr algn="just" eaLnBrk="1" hangingPunct="1"/>
            <a:r>
              <a:rPr lang="en-US" altLang="en-US" dirty="0" smtClean="0"/>
              <a:t>Impedance Mismatch</a:t>
            </a:r>
          </a:p>
          <a:p>
            <a:pPr lvl="1" algn="just" eaLnBrk="1" hangingPunct="1"/>
            <a:r>
              <a:rPr lang="en-US" altLang="en-US" dirty="0" smtClean="0"/>
              <a:t>Most DMLs lack </a:t>
            </a:r>
            <a:r>
              <a:rPr lang="en-US" altLang="en-US" i="1" dirty="0" smtClean="0"/>
              <a:t>computational completeness</a:t>
            </a:r>
            <a:r>
              <a:rPr lang="en-US" altLang="en-US" dirty="0" smtClean="0"/>
              <a:t>. </a:t>
            </a:r>
          </a:p>
          <a:p>
            <a:pPr lvl="1" algn="just" eaLnBrk="1" hangingPunct="1"/>
            <a:r>
              <a:rPr lang="en-US" altLang="en-US" dirty="0" smtClean="0"/>
              <a:t>To overcome this, SQL can be embedded in a high-level 3GL.</a:t>
            </a:r>
          </a:p>
          <a:p>
            <a:pPr lvl="1" algn="just" eaLnBrk="1" hangingPunct="1"/>
            <a:r>
              <a:rPr lang="en-US" altLang="en-US" dirty="0" smtClean="0"/>
              <a:t>This produces an impedance mismatch - mixing different programming paradigms.</a:t>
            </a:r>
          </a:p>
          <a:p>
            <a:pPr lvl="1" algn="just" eaLnBrk="1" hangingPunct="1"/>
            <a:r>
              <a:rPr lang="en-US" altLang="en-US" dirty="0" smtClean="0"/>
              <a:t>Estimated that as much as 30% of programming effort and code space is expended on this type of conversion.</a:t>
            </a:r>
          </a:p>
          <a:p>
            <a:pPr algn="just"/>
            <a:r>
              <a:rPr lang="en-US" altLang="en-US" dirty="0" smtClean="0"/>
              <a:t>Other Problems with RDBMSs</a:t>
            </a:r>
          </a:p>
          <a:p>
            <a:pPr lvl="1" algn="just"/>
            <a:r>
              <a:rPr lang="en-US" altLang="en-US" dirty="0" smtClean="0"/>
              <a:t>Transactions are generally short-lived and concurrency control protocols not suited for long-lived transactions.</a:t>
            </a:r>
          </a:p>
          <a:p>
            <a:pPr lvl="1" algn="just"/>
            <a:r>
              <a:rPr lang="en-US" altLang="en-US" dirty="0" smtClean="0"/>
              <a:t>Schema changes are difficult. </a:t>
            </a:r>
          </a:p>
          <a:p>
            <a:pPr lvl="1" algn="just"/>
            <a:r>
              <a:rPr lang="en-US" altLang="en-US" dirty="0" smtClean="0"/>
              <a:t>RDBMSs are poor at navigational access.</a:t>
            </a:r>
          </a:p>
          <a:p>
            <a:pPr lvl="1" algn="just" eaLnBrk="1" hangingPunct="1"/>
            <a:endParaRPr lang="en-US" altLang="en-US" dirty="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85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085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0857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0857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0857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0857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40857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40857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085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79"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a:xfrm>
            <a:off x="2895600" y="360363"/>
            <a:ext cx="5867400" cy="554037"/>
          </a:xfrm>
        </p:spPr>
        <p:txBody>
          <a:bodyPr>
            <a:noAutofit/>
          </a:bodyPr>
          <a:lstStyle/>
          <a:p>
            <a:pPr eaLnBrk="1" hangingPunct="1">
              <a:defRPr/>
            </a:pPr>
            <a:r>
              <a:rPr b="1">
                <a:solidFill>
                  <a:schemeClr val="tx1"/>
                </a:solidFill>
              </a:rPr>
              <a:t>Storing Objects in Relational Databases</a:t>
            </a:r>
          </a:p>
        </p:txBody>
      </p:sp>
      <p:pic>
        <p:nvPicPr>
          <p:cNvPr id="50179" name="Picture 3" descr="DS3-Figure 24-09"/>
          <p:cNvPicPr>
            <a:picLocks noChangeAspect="1" noChangeArrowheads="1"/>
          </p:cNvPicPr>
          <p:nvPr/>
        </p:nvPicPr>
        <p:blipFill>
          <a:blip r:embed="rId2"/>
          <a:srcRect/>
          <a:stretch>
            <a:fillRect/>
          </a:stretch>
        </p:blipFill>
        <p:spPr bwMode="auto">
          <a:xfrm>
            <a:off x="983341" y="1541463"/>
            <a:ext cx="8084459" cy="4859337"/>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2971800" y="304800"/>
            <a:ext cx="5715000" cy="554037"/>
          </a:xfrm>
        </p:spPr>
        <p:txBody>
          <a:bodyPr>
            <a:noAutofit/>
          </a:bodyPr>
          <a:lstStyle/>
          <a:p>
            <a:pPr eaLnBrk="1" hangingPunct="1">
              <a:defRPr/>
            </a:pPr>
            <a:r>
              <a:rPr sz="3200" b="1">
                <a:solidFill>
                  <a:schemeClr val="tx1"/>
                </a:solidFill>
              </a:rPr>
              <a:t>Mapping Classes to </a:t>
            </a:r>
            <a:r>
              <a:rPr sz="3200" b="1" smtClean="0">
                <a:solidFill>
                  <a:schemeClr val="tx1"/>
                </a:solidFill>
              </a:rPr>
              <a:t>Relations</a:t>
            </a:r>
            <a:r>
              <a:rPr lang="en-US" sz="3200" dirty="0" smtClean="0">
                <a:solidFill>
                  <a:schemeClr val="tx1"/>
                </a:solidFill>
              </a:rPr>
              <a:t> – 3 Alternatives</a:t>
            </a:r>
            <a:endParaRPr sz="3200" b="1">
              <a:solidFill>
                <a:schemeClr val="tx1"/>
              </a:solidFill>
            </a:endParaRPr>
          </a:p>
        </p:txBody>
      </p:sp>
      <p:sp>
        <p:nvSpPr>
          <p:cNvPr id="437251" name="Rectangle 3"/>
          <p:cNvSpPr>
            <a:spLocks noGrp="1" noChangeArrowheads="1"/>
          </p:cNvSpPr>
          <p:nvPr>
            <p:ph idx="1"/>
          </p:nvPr>
        </p:nvSpPr>
        <p:spPr>
          <a:xfrm>
            <a:off x="1066800" y="1828800"/>
            <a:ext cx="7848600" cy="4114800"/>
          </a:xfrm>
        </p:spPr>
        <p:txBody>
          <a:bodyPr>
            <a:normAutofit fontScale="92500" lnSpcReduction="10000"/>
          </a:bodyPr>
          <a:lstStyle/>
          <a:p>
            <a:pPr eaLnBrk="1" hangingPunct="1">
              <a:buFont typeface="Monotype Sorts"/>
              <a:buNone/>
            </a:pPr>
            <a:r>
              <a:rPr lang="en-US" altLang="en-US" sz="2400" b="1" dirty="0" smtClean="0">
                <a:cs typeface="Times New Roman" pitchFamily="18" charset="0"/>
              </a:rPr>
              <a:t>(1) Map each class or subclass to a relation:</a:t>
            </a:r>
          </a:p>
          <a:p>
            <a:pPr lvl="1" eaLnBrk="1" hangingPunct="1">
              <a:lnSpc>
                <a:spcPct val="40000"/>
              </a:lnSpc>
              <a:buFontTx/>
              <a:buNone/>
            </a:pPr>
            <a:endParaRPr lang="en-US" altLang="en-US" dirty="0" smtClean="0">
              <a:cs typeface="Times New Roman" pitchFamily="18" charset="0"/>
            </a:endParaRPr>
          </a:p>
          <a:p>
            <a:pPr lvl="1" eaLnBrk="1" hangingPunct="1">
              <a:buFontTx/>
              <a:buNone/>
            </a:pPr>
            <a:r>
              <a:rPr lang="en-US" altLang="en-US" sz="2200" dirty="0" smtClean="0">
                <a:cs typeface="Arial" pitchFamily="34" charset="0"/>
              </a:rPr>
              <a:t>Staff (</a:t>
            </a:r>
            <a:r>
              <a:rPr lang="en-US" altLang="en-US" sz="2200" u="sng" dirty="0" err="1" smtClean="0">
                <a:cs typeface="Arial" pitchFamily="34" charset="0"/>
              </a:rPr>
              <a:t>staffNo</a:t>
            </a:r>
            <a:r>
              <a:rPr lang="en-US" altLang="en-US" sz="2200" dirty="0" smtClean="0">
                <a:cs typeface="Arial" pitchFamily="34" charset="0"/>
              </a:rPr>
              <a:t>, </a:t>
            </a:r>
            <a:r>
              <a:rPr lang="en-US" altLang="en-US" sz="2200" dirty="0" err="1" smtClean="0">
                <a:cs typeface="Arial" pitchFamily="34" charset="0"/>
              </a:rPr>
              <a:t>fName</a:t>
            </a:r>
            <a:r>
              <a:rPr lang="en-US" altLang="en-US" sz="2200" dirty="0" smtClean="0">
                <a:cs typeface="Arial" pitchFamily="34" charset="0"/>
              </a:rPr>
              <a:t>, </a:t>
            </a:r>
            <a:r>
              <a:rPr lang="en-US" altLang="en-US" sz="2200" dirty="0" err="1" smtClean="0">
                <a:cs typeface="Arial" pitchFamily="34" charset="0"/>
              </a:rPr>
              <a:t>lName</a:t>
            </a:r>
            <a:r>
              <a:rPr lang="en-US" altLang="en-US" sz="2200" dirty="0" smtClean="0">
                <a:cs typeface="Arial" pitchFamily="34" charset="0"/>
              </a:rPr>
              <a:t>, position, sex, DOB, salary)</a:t>
            </a:r>
            <a:endParaRPr lang="en-US" altLang="en-US" sz="2200" dirty="0" smtClean="0">
              <a:cs typeface="Times New Roman" pitchFamily="18" charset="0"/>
            </a:endParaRPr>
          </a:p>
          <a:p>
            <a:pPr lvl="1" eaLnBrk="1" hangingPunct="1">
              <a:buFontTx/>
              <a:buNone/>
            </a:pPr>
            <a:r>
              <a:rPr lang="en-US" altLang="en-US" sz="2200" dirty="0" smtClean="0">
                <a:cs typeface="Arial" pitchFamily="34" charset="0"/>
              </a:rPr>
              <a:t>Manager (</a:t>
            </a:r>
            <a:r>
              <a:rPr lang="en-US" altLang="en-US" sz="2200" u="sng" dirty="0" err="1" smtClean="0">
                <a:cs typeface="Arial" pitchFamily="34" charset="0"/>
              </a:rPr>
              <a:t>staffNo</a:t>
            </a:r>
            <a:r>
              <a:rPr lang="en-US" altLang="en-US" sz="2200" dirty="0" smtClean="0">
                <a:cs typeface="Arial" pitchFamily="34" charset="0"/>
              </a:rPr>
              <a:t>, bonus, </a:t>
            </a:r>
            <a:r>
              <a:rPr lang="en-US" altLang="en-US" sz="2200" dirty="0" err="1" smtClean="0">
                <a:cs typeface="Arial" pitchFamily="34" charset="0"/>
              </a:rPr>
              <a:t>mgrStartDate</a:t>
            </a:r>
            <a:r>
              <a:rPr lang="en-US" altLang="en-US" sz="2200" dirty="0" smtClean="0">
                <a:cs typeface="Arial" pitchFamily="34" charset="0"/>
              </a:rPr>
              <a:t>)</a:t>
            </a:r>
            <a:endParaRPr lang="en-US" altLang="en-US" sz="2200" dirty="0" smtClean="0">
              <a:cs typeface="Times New Roman" pitchFamily="18" charset="0"/>
            </a:endParaRPr>
          </a:p>
          <a:p>
            <a:pPr lvl="1" eaLnBrk="1" hangingPunct="1">
              <a:buFontTx/>
              <a:buNone/>
            </a:pPr>
            <a:r>
              <a:rPr lang="en-US" altLang="en-US" sz="2200" dirty="0" err="1" smtClean="0">
                <a:cs typeface="Arial" pitchFamily="34" charset="0"/>
              </a:rPr>
              <a:t>SalesPersonnel</a:t>
            </a:r>
            <a:r>
              <a:rPr lang="en-US" altLang="en-US" sz="2200" dirty="0" smtClean="0">
                <a:cs typeface="Arial" pitchFamily="34" charset="0"/>
              </a:rPr>
              <a:t> (</a:t>
            </a:r>
            <a:r>
              <a:rPr lang="en-US" altLang="en-US" sz="2200" u="sng" dirty="0" err="1" smtClean="0">
                <a:cs typeface="Arial" pitchFamily="34" charset="0"/>
              </a:rPr>
              <a:t>staffNo</a:t>
            </a:r>
            <a:r>
              <a:rPr lang="en-US" altLang="en-US" sz="2200" dirty="0" smtClean="0">
                <a:cs typeface="Arial" pitchFamily="34" charset="0"/>
              </a:rPr>
              <a:t>, </a:t>
            </a:r>
            <a:r>
              <a:rPr lang="en-US" altLang="en-US" sz="2200" dirty="0" err="1" smtClean="0">
                <a:cs typeface="Arial" pitchFamily="34" charset="0"/>
              </a:rPr>
              <a:t>salesArea</a:t>
            </a:r>
            <a:r>
              <a:rPr lang="en-US" altLang="en-US" sz="2200" dirty="0" smtClean="0">
                <a:cs typeface="Arial" pitchFamily="34" charset="0"/>
              </a:rPr>
              <a:t>, </a:t>
            </a:r>
            <a:r>
              <a:rPr lang="en-US" altLang="en-US" sz="2200" dirty="0" err="1" smtClean="0">
                <a:cs typeface="Arial" pitchFamily="34" charset="0"/>
              </a:rPr>
              <a:t>carAllowance</a:t>
            </a:r>
            <a:r>
              <a:rPr lang="en-US" altLang="en-US" sz="2200" dirty="0" smtClean="0">
                <a:cs typeface="Arial" pitchFamily="34" charset="0"/>
              </a:rPr>
              <a:t>)</a:t>
            </a:r>
            <a:endParaRPr lang="en-US" altLang="en-US" sz="2200" dirty="0" smtClean="0">
              <a:cs typeface="Times New Roman" pitchFamily="18" charset="0"/>
            </a:endParaRPr>
          </a:p>
          <a:p>
            <a:pPr lvl="1" eaLnBrk="1" hangingPunct="1">
              <a:buFontTx/>
              <a:buNone/>
            </a:pPr>
            <a:r>
              <a:rPr lang="en-US" altLang="en-US" sz="2200" dirty="0" smtClean="0">
                <a:cs typeface="Arial" pitchFamily="34" charset="0"/>
              </a:rPr>
              <a:t>Secretary (</a:t>
            </a:r>
            <a:r>
              <a:rPr lang="en-US" altLang="en-US" sz="2200" u="sng" dirty="0" err="1" smtClean="0">
                <a:cs typeface="Arial" pitchFamily="34" charset="0"/>
              </a:rPr>
              <a:t>staffNo</a:t>
            </a:r>
            <a:r>
              <a:rPr lang="en-US" altLang="en-US" sz="2200" dirty="0" smtClean="0">
                <a:cs typeface="Arial" pitchFamily="34" charset="0"/>
              </a:rPr>
              <a:t>, </a:t>
            </a:r>
            <a:r>
              <a:rPr lang="en-US" altLang="en-US" sz="2200" dirty="0" err="1" smtClean="0">
                <a:cs typeface="Arial" pitchFamily="34" charset="0"/>
              </a:rPr>
              <a:t>typingSpeed</a:t>
            </a:r>
            <a:r>
              <a:rPr lang="en-US" altLang="en-US" sz="2200" dirty="0" smtClean="0">
                <a:cs typeface="Arial" pitchFamily="34" charset="0"/>
              </a:rPr>
              <a:t>)</a:t>
            </a:r>
          </a:p>
          <a:p>
            <a:pPr lvl="1" eaLnBrk="1" hangingPunct="1">
              <a:buFontTx/>
              <a:buNone/>
            </a:pPr>
            <a:endParaRPr lang="en-US" altLang="en-US" dirty="0" smtClean="0">
              <a:cs typeface="Arial" pitchFamily="34" charset="0"/>
            </a:endParaRPr>
          </a:p>
          <a:p>
            <a:pPr marL="0" indent="0">
              <a:buNone/>
            </a:pPr>
            <a:r>
              <a:rPr lang="en-US" altLang="en-US" sz="2400" b="1" dirty="0" smtClean="0">
                <a:cs typeface="Times New Roman" pitchFamily="18" charset="0"/>
              </a:rPr>
              <a:t>(2) Map each subclass to a relation</a:t>
            </a:r>
          </a:p>
          <a:p>
            <a:pPr marL="458788" lvl="1" indent="0">
              <a:buNone/>
            </a:pPr>
            <a:r>
              <a:rPr lang="en-US" altLang="en-US" sz="2200" dirty="0" smtClean="0">
                <a:cs typeface="Arial" pitchFamily="34" charset="0"/>
              </a:rPr>
              <a:t>Manager (</a:t>
            </a:r>
            <a:r>
              <a:rPr lang="en-US" altLang="en-US" sz="2200" u="sng" dirty="0" err="1" smtClean="0">
                <a:cs typeface="Arial" pitchFamily="34" charset="0"/>
              </a:rPr>
              <a:t>staffNo</a:t>
            </a:r>
            <a:r>
              <a:rPr lang="en-US" altLang="en-US" sz="2200" dirty="0" smtClean="0">
                <a:cs typeface="Arial" pitchFamily="34" charset="0"/>
              </a:rPr>
              <a:t>, </a:t>
            </a:r>
            <a:r>
              <a:rPr lang="en-US" altLang="en-US" sz="2200" dirty="0" err="1" smtClean="0">
                <a:cs typeface="Arial" pitchFamily="34" charset="0"/>
              </a:rPr>
              <a:t>fName</a:t>
            </a:r>
            <a:r>
              <a:rPr lang="en-US" altLang="en-US" sz="2200" dirty="0" smtClean="0">
                <a:cs typeface="Arial" pitchFamily="34" charset="0"/>
              </a:rPr>
              <a:t>, </a:t>
            </a:r>
            <a:r>
              <a:rPr lang="en-US" altLang="en-US" sz="2200" dirty="0" err="1" smtClean="0">
                <a:cs typeface="Arial" pitchFamily="34" charset="0"/>
              </a:rPr>
              <a:t>lName</a:t>
            </a:r>
            <a:r>
              <a:rPr lang="en-US" altLang="en-US" sz="2200" dirty="0" smtClean="0">
                <a:cs typeface="Arial" pitchFamily="34" charset="0"/>
              </a:rPr>
              <a:t>, position, sex, DOB, salary, bonus, </a:t>
            </a:r>
            <a:r>
              <a:rPr lang="en-US" altLang="en-US" sz="2200" dirty="0" err="1" smtClean="0">
                <a:cs typeface="Arial" pitchFamily="34" charset="0"/>
              </a:rPr>
              <a:t>mgrStartDate</a:t>
            </a:r>
            <a:r>
              <a:rPr lang="en-US" altLang="en-US" sz="2200" dirty="0" smtClean="0">
                <a:cs typeface="Arial" pitchFamily="34" charset="0"/>
              </a:rPr>
              <a:t>)</a:t>
            </a:r>
            <a:endParaRPr lang="en-US" altLang="en-US" sz="2200" dirty="0" smtClean="0">
              <a:cs typeface="Times New Roman" pitchFamily="18" charset="0"/>
            </a:endParaRPr>
          </a:p>
          <a:p>
            <a:pPr marL="458788" lvl="1" indent="0">
              <a:buNone/>
            </a:pPr>
            <a:r>
              <a:rPr lang="en-US" altLang="en-US" sz="2200" dirty="0" err="1" smtClean="0">
                <a:cs typeface="Arial" pitchFamily="34" charset="0"/>
              </a:rPr>
              <a:t>SalesPersonnel</a:t>
            </a:r>
            <a:r>
              <a:rPr lang="en-US" altLang="en-US" sz="2200" dirty="0" smtClean="0">
                <a:cs typeface="Arial" pitchFamily="34" charset="0"/>
              </a:rPr>
              <a:t> (</a:t>
            </a:r>
            <a:r>
              <a:rPr lang="en-US" altLang="en-US" sz="2200" u="sng" dirty="0" err="1" smtClean="0">
                <a:cs typeface="Arial" pitchFamily="34" charset="0"/>
              </a:rPr>
              <a:t>staffNo</a:t>
            </a:r>
            <a:r>
              <a:rPr lang="en-US" altLang="en-US" sz="2200" dirty="0" smtClean="0">
                <a:cs typeface="Arial" pitchFamily="34" charset="0"/>
              </a:rPr>
              <a:t>, </a:t>
            </a:r>
            <a:r>
              <a:rPr lang="en-US" altLang="en-US" sz="2200" dirty="0" err="1" smtClean="0">
                <a:cs typeface="Arial" pitchFamily="34" charset="0"/>
              </a:rPr>
              <a:t>fName</a:t>
            </a:r>
            <a:r>
              <a:rPr lang="en-US" altLang="en-US" sz="2200" dirty="0" smtClean="0">
                <a:cs typeface="Arial" pitchFamily="34" charset="0"/>
              </a:rPr>
              <a:t>, </a:t>
            </a:r>
            <a:r>
              <a:rPr lang="en-US" altLang="en-US" sz="2200" dirty="0" err="1" smtClean="0">
                <a:cs typeface="Arial" pitchFamily="34" charset="0"/>
              </a:rPr>
              <a:t>lName</a:t>
            </a:r>
            <a:r>
              <a:rPr lang="en-US" altLang="en-US" sz="2200" dirty="0" smtClean="0">
                <a:cs typeface="Arial" pitchFamily="34" charset="0"/>
              </a:rPr>
              <a:t>, position, sex, DOB, salary, </a:t>
            </a:r>
            <a:r>
              <a:rPr lang="en-US" altLang="en-US" sz="2200" dirty="0" err="1" smtClean="0">
                <a:cs typeface="Arial" pitchFamily="34" charset="0"/>
              </a:rPr>
              <a:t>salesArea</a:t>
            </a:r>
            <a:r>
              <a:rPr lang="en-US" altLang="en-US" sz="2200" dirty="0" smtClean="0">
                <a:cs typeface="Arial" pitchFamily="34" charset="0"/>
              </a:rPr>
              <a:t>, </a:t>
            </a:r>
            <a:r>
              <a:rPr lang="en-US" altLang="en-US" sz="2200" dirty="0" err="1" smtClean="0">
                <a:cs typeface="Arial" pitchFamily="34" charset="0"/>
              </a:rPr>
              <a:t>carAllowance</a:t>
            </a:r>
            <a:r>
              <a:rPr lang="en-US" altLang="en-US" sz="2200" dirty="0" smtClean="0">
                <a:cs typeface="Arial" pitchFamily="34" charset="0"/>
              </a:rPr>
              <a:t>)</a:t>
            </a:r>
            <a:endParaRPr lang="en-US" altLang="en-US" sz="2200" dirty="0" smtClean="0">
              <a:cs typeface="Times New Roman" pitchFamily="18" charset="0"/>
            </a:endParaRPr>
          </a:p>
          <a:p>
            <a:pPr marL="458788" lvl="1" indent="0">
              <a:buNone/>
            </a:pPr>
            <a:r>
              <a:rPr lang="en-US" altLang="en-US" sz="2200" dirty="0" smtClean="0">
                <a:cs typeface="Arial" pitchFamily="34" charset="0"/>
              </a:rPr>
              <a:t>Secretary (</a:t>
            </a:r>
            <a:r>
              <a:rPr lang="en-US" altLang="en-US" sz="2200" u="sng" dirty="0" err="1" smtClean="0">
                <a:cs typeface="Arial" pitchFamily="34" charset="0"/>
              </a:rPr>
              <a:t>staffNo</a:t>
            </a:r>
            <a:r>
              <a:rPr lang="en-US" altLang="en-US" sz="2200" dirty="0" smtClean="0">
                <a:cs typeface="Arial" pitchFamily="34" charset="0"/>
              </a:rPr>
              <a:t>, </a:t>
            </a:r>
            <a:r>
              <a:rPr lang="en-US" altLang="en-US" sz="2200" dirty="0" err="1" smtClean="0">
                <a:cs typeface="Arial" pitchFamily="34" charset="0"/>
              </a:rPr>
              <a:t>fName</a:t>
            </a:r>
            <a:r>
              <a:rPr lang="en-US" altLang="en-US" sz="2200" dirty="0" smtClean="0">
                <a:cs typeface="Arial" pitchFamily="34" charset="0"/>
              </a:rPr>
              <a:t>, </a:t>
            </a:r>
            <a:r>
              <a:rPr lang="en-US" altLang="en-US" sz="2200" dirty="0" err="1" smtClean="0">
                <a:cs typeface="Arial" pitchFamily="34" charset="0"/>
              </a:rPr>
              <a:t>lName</a:t>
            </a:r>
            <a:r>
              <a:rPr lang="en-US" altLang="en-US" sz="2200" dirty="0" smtClean="0">
                <a:cs typeface="Arial" pitchFamily="34" charset="0"/>
              </a:rPr>
              <a:t>, position, sex, DOB, salary, </a:t>
            </a:r>
            <a:r>
              <a:rPr lang="en-US" altLang="en-US" sz="2200" dirty="0" err="1" smtClean="0">
                <a:cs typeface="Arial" pitchFamily="34" charset="0"/>
              </a:rPr>
              <a:t>typingSpeed</a:t>
            </a:r>
            <a:r>
              <a:rPr lang="en-US" altLang="en-US" sz="2200" dirty="0" smtClean="0">
                <a:cs typeface="Arial" pitchFamily="34" charset="0"/>
              </a:rPr>
              <a:t>)</a:t>
            </a:r>
          </a:p>
          <a:p>
            <a:pPr lvl="1" eaLnBrk="1" hangingPunct="1">
              <a:buFontTx/>
              <a:buNone/>
            </a:pPr>
            <a:endParaRPr lang="en-US" altLang="en-US" dirty="0" smtClean="0">
              <a:cs typeface="Times New Roman" pitchFamily="18" charset="0"/>
            </a:endParaRPr>
          </a:p>
          <a:p>
            <a:pPr lvl="1" eaLnBrk="1" hangingPunct="1">
              <a:buFontTx/>
              <a:buNone/>
            </a:pPr>
            <a:endParaRPr lang="en-US" altLang="en-US" dirty="0" smtClean="0">
              <a:cs typeface="Times New Roman" pitchFamily="18" charset="0"/>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4372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3725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37251">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37251">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43725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7251">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37251">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437251">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4372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1"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2690" name="Rectangle 1026"/>
          <p:cNvSpPr>
            <a:spLocks noGrp="1" noChangeArrowheads="1"/>
          </p:cNvSpPr>
          <p:nvPr>
            <p:ph type="title"/>
          </p:nvPr>
        </p:nvSpPr>
        <p:spPr>
          <a:xfrm>
            <a:off x="1752600" y="381000"/>
            <a:ext cx="8382000" cy="554037"/>
          </a:xfrm>
        </p:spPr>
        <p:txBody>
          <a:bodyPr>
            <a:normAutofit fontScale="90000"/>
          </a:bodyPr>
          <a:lstStyle/>
          <a:p>
            <a:pPr eaLnBrk="1" hangingPunct="1">
              <a:defRPr/>
            </a:pPr>
            <a:r>
              <a:rPr lang="en-US" sz="4000" b="1" dirty="0" smtClean="0">
                <a:solidFill>
                  <a:schemeClr val="tx1"/>
                </a:solidFill>
              </a:rPr>
              <a:t>Learning </a:t>
            </a:r>
            <a:r>
              <a:rPr sz="4000" b="1" smtClean="0">
                <a:solidFill>
                  <a:schemeClr val="tx1"/>
                </a:solidFill>
              </a:rPr>
              <a:t>Objectives</a:t>
            </a:r>
            <a:endParaRPr sz="4000" b="1">
              <a:solidFill>
                <a:schemeClr val="tx1"/>
              </a:solidFill>
            </a:endParaRPr>
          </a:p>
        </p:txBody>
      </p:sp>
      <p:sp>
        <p:nvSpPr>
          <p:cNvPr id="242691" name="Rectangle 1027"/>
          <p:cNvSpPr>
            <a:spLocks noGrp="1" noChangeArrowheads="1"/>
          </p:cNvSpPr>
          <p:nvPr>
            <p:ph idx="1"/>
          </p:nvPr>
        </p:nvSpPr>
        <p:spPr>
          <a:xfrm>
            <a:off x="1295400" y="1720850"/>
            <a:ext cx="7239000" cy="4603750"/>
          </a:xfrm>
        </p:spPr>
        <p:txBody>
          <a:bodyPr>
            <a:noAutofit/>
          </a:bodyPr>
          <a:lstStyle/>
          <a:p>
            <a:pPr algn="just" eaLnBrk="1" hangingPunct="1">
              <a:spcBef>
                <a:spcPts val="600"/>
              </a:spcBef>
            </a:pPr>
            <a:r>
              <a:rPr lang="en-US" altLang="en-US" sz="2400" b="1" dirty="0" smtClean="0"/>
              <a:t>Able to explain about :</a:t>
            </a:r>
          </a:p>
          <a:p>
            <a:pPr lvl="1"/>
            <a:r>
              <a:rPr lang="en-US" sz="2400" b="1" dirty="0" smtClean="0"/>
              <a:t>The Concept of ER Modeling</a:t>
            </a:r>
          </a:p>
          <a:p>
            <a:pPr lvl="1"/>
            <a:r>
              <a:rPr lang="en-US" sz="2400" b="1" dirty="0" smtClean="0"/>
              <a:t>Object-Relational DBMS</a:t>
            </a:r>
          </a:p>
          <a:p>
            <a:pPr lvl="1"/>
            <a:r>
              <a:rPr lang="en-US" sz="2400" b="1" dirty="0" smtClean="0"/>
              <a:t>Semi Structured Data</a:t>
            </a:r>
          </a:p>
          <a:p>
            <a:pPr lvl="1"/>
            <a:r>
              <a:rPr lang="en-US" sz="2400" b="1" dirty="0" smtClean="0"/>
              <a:t>XML Schema and Query Language</a:t>
            </a:r>
            <a:endParaRPr lang="en-US" altLang="en-US" sz="2400" b="1" dirty="0" smtClean="0"/>
          </a:p>
          <a:p>
            <a:pPr algn="just" eaLnBrk="1" hangingPunct="1">
              <a:spcBef>
                <a:spcPts val="600"/>
              </a:spcBef>
            </a:pPr>
            <a:endParaRPr lang="en-US" altLang="en-US" sz="2400" b="1" dirty="0" smtClean="0"/>
          </a:p>
        </p:txBody>
      </p:sp>
      <p:pic>
        <p:nvPicPr>
          <p:cNvPr id="6" name="Picture 2" descr="http://1.bp.blogspot.com/-Fw0M62Pfukg/Us5adyzy_mI/AAAAAAAAAFg/mIy9onF35uA/s1600/Learning-Objectives.gif"/>
          <p:cNvPicPr>
            <a:picLocks noChangeAspect="1" noChangeArrowheads="1"/>
          </p:cNvPicPr>
          <p:nvPr/>
        </p:nvPicPr>
        <p:blipFill>
          <a:blip r:embed="rId2"/>
          <a:srcRect/>
          <a:stretch>
            <a:fillRect/>
          </a:stretch>
        </p:blipFill>
        <p:spPr bwMode="auto">
          <a:xfrm>
            <a:off x="6477000" y="4572000"/>
            <a:ext cx="2340249" cy="1791501"/>
          </a:xfrm>
          <a:prstGeom prst="rect">
            <a:avLst/>
          </a:prstGeom>
          <a:ln>
            <a:noFill/>
          </a:ln>
          <a:effectLst>
            <a:softEdge rad="112500"/>
          </a:effectLst>
        </p:spPr>
      </p:pic>
      <p:sp>
        <p:nvSpPr>
          <p:cNvPr id="7" name="Rectangle 6"/>
          <p:cNvSpPr/>
          <p:nvPr/>
        </p:nvSpPr>
        <p:spPr>
          <a:xfrm>
            <a:off x="6477000" y="6336232"/>
            <a:ext cx="1877437" cy="230832"/>
          </a:xfrm>
          <a:prstGeom prst="rect">
            <a:avLst/>
          </a:prstGeom>
        </p:spPr>
        <p:txBody>
          <a:bodyPr wrap="none">
            <a:spAutoFit/>
          </a:bodyPr>
          <a:lstStyle/>
          <a:p>
            <a:r>
              <a:rPr lang="en-US" sz="900" dirty="0" smtClean="0">
                <a:latin typeface="Open Sans"/>
                <a:hlinkClick r:id="rId3"/>
              </a:rPr>
              <a:t>vtraining-msuhandi.blogspot.com</a:t>
            </a:r>
            <a:endParaRPr lang="en-US" sz="900" dirty="0">
              <a:latin typeface="Open Sans"/>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26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26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26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26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26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1"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2971800" y="304800"/>
            <a:ext cx="5715000" cy="554037"/>
          </a:xfrm>
        </p:spPr>
        <p:txBody>
          <a:bodyPr>
            <a:noAutofit/>
          </a:bodyPr>
          <a:lstStyle/>
          <a:p>
            <a:pPr eaLnBrk="1" hangingPunct="1">
              <a:defRPr/>
            </a:pPr>
            <a:r>
              <a:rPr sz="3200" b="1">
                <a:solidFill>
                  <a:schemeClr val="tx1"/>
                </a:solidFill>
              </a:rPr>
              <a:t>Mapping Classes to </a:t>
            </a:r>
            <a:r>
              <a:rPr sz="3200" b="1" smtClean="0">
                <a:solidFill>
                  <a:schemeClr val="tx1"/>
                </a:solidFill>
              </a:rPr>
              <a:t>Relations</a:t>
            </a:r>
            <a:r>
              <a:rPr lang="en-US" sz="3200" dirty="0" smtClean="0">
                <a:solidFill>
                  <a:schemeClr val="tx1"/>
                </a:solidFill>
              </a:rPr>
              <a:t> – 3 Alternatives</a:t>
            </a:r>
            <a:endParaRPr sz="3200" b="1">
              <a:solidFill>
                <a:schemeClr val="tx1"/>
              </a:solidFill>
            </a:endParaRPr>
          </a:p>
        </p:txBody>
      </p:sp>
      <p:sp>
        <p:nvSpPr>
          <p:cNvPr id="437251" name="Rectangle 3"/>
          <p:cNvSpPr>
            <a:spLocks noGrp="1" noChangeArrowheads="1"/>
          </p:cNvSpPr>
          <p:nvPr>
            <p:ph idx="1"/>
          </p:nvPr>
        </p:nvSpPr>
        <p:spPr>
          <a:xfrm>
            <a:off x="1219200" y="1676400"/>
            <a:ext cx="7543800" cy="4114800"/>
          </a:xfrm>
        </p:spPr>
        <p:txBody>
          <a:bodyPr>
            <a:normAutofit/>
          </a:bodyPr>
          <a:lstStyle/>
          <a:p>
            <a:pPr marL="0" indent="0" algn="just">
              <a:buNone/>
            </a:pPr>
            <a:r>
              <a:rPr lang="en-US" altLang="en-US" sz="2200" b="1" dirty="0" smtClean="0">
                <a:cs typeface="Times New Roman" pitchFamily="18" charset="0"/>
              </a:rPr>
              <a:t>(3) Map the hierarchy to a single relation</a:t>
            </a:r>
          </a:p>
          <a:p>
            <a:pPr marL="190500" lvl="1" indent="0" algn="just">
              <a:buNone/>
            </a:pPr>
            <a:r>
              <a:rPr lang="en-US" altLang="en-US" dirty="0" smtClean="0">
                <a:cs typeface="Arial" pitchFamily="34" charset="0"/>
              </a:rPr>
              <a:t>Staff (</a:t>
            </a:r>
            <a:r>
              <a:rPr lang="en-US" altLang="en-US" u="sng" dirty="0" err="1" smtClean="0">
                <a:cs typeface="Arial" pitchFamily="34" charset="0"/>
              </a:rPr>
              <a:t>staffNo</a:t>
            </a:r>
            <a:r>
              <a:rPr lang="en-US" altLang="en-US" dirty="0" smtClean="0">
                <a:cs typeface="Arial" pitchFamily="34" charset="0"/>
              </a:rPr>
              <a:t>, </a:t>
            </a:r>
            <a:r>
              <a:rPr lang="en-US" altLang="en-US" dirty="0" err="1" smtClean="0">
                <a:cs typeface="Arial" pitchFamily="34" charset="0"/>
              </a:rPr>
              <a:t>fName</a:t>
            </a:r>
            <a:r>
              <a:rPr lang="en-US" altLang="en-US" dirty="0" smtClean="0">
                <a:cs typeface="Arial" pitchFamily="34" charset="0"/>
              </a:rPr>
              <a:t>, </a:t>
            </a:r>
            <a:r>
              <a:rPr lang="en-US" altLang="en-US" dirty="0" err="1" smtClean="0">
                <a:cs typeface="Arial" pitchFamily="34" charset="0"/>
              </a:rPr>
              <a:t>lName</a:t>
            </a:r>
            <a:r>
              <a:rPr lang="en-US" altLang="en-US" dirty="0" smtClean="0">
                <a:cs typeface="Arial" pitchFamily="34" charset="0"/>
              </a:rPr>
              <a:t>, position, sex, DOB, salary, bonus, </a:t>
            </a:r>
            <a:r>
              <a:rPr lang="en-US" altLang="en-US" dirty="0" err="1" smtClean="0">
                <a:cs typeface="Arial" pitchFamily="34" charset="0"/>
              </a:rPr>
              <a:t>mgrStartDate</a:t>
            </a:r>
            <a:r>
              <a:rPr lang="en-US" altLang="en-US" dirty="0" smtClean="0">
                <a:cs typeface="Arial" pitchFamily="34" charset="0"/>
              </a:rPr>
              <a:t>, </a:t>
            </a:r>
            <a:r>
              <a:rPr lang="en-US" altLang="en-US" dirty="0" err="1" smtClean="0">
                <a:cs typeface="Arial" pitchFamily="34" charset="0"/>
              </a:rPr>
              <a:t>salesArea</a:t>
            </a:r>
            <a:r>
              <a:rPr lang="en-US" altLang="en-US" dirty="0" smtClean="0">
                <a:cs typeface="Arial" pitchFamily="34" charset="0"/>
              </a:rPr>
              <a:t>, </a:t>
            </a:r>
            <a:r>
              <a:rPr lang="en-US" altLang="en-US" dirty="0" err="1" smtClean="0">
                <a:cs typeface="Arial" pitchFamily="34" charset="0"/>
              </a:rPr>
              <a:t>carAllowance</a:t>
            </a:r>
            <a:r>
              <a:rPr lang="en-US" altLang="en-US" dirty="0" smtClean="0">
                <a:cs typeface="Arial" pitchFamily="34" charset="0"/>
              </a:rPr>
              <a:t>, </a:t>
            </a:r>
            <a:r>
              <a:rPr lang="en-US" altLang="en-US" dirty="0" err="1" smtClean="0">
                <a:cs typeface="Arial" pitchFamily="34" charset="0"/>
              </a:rPr>
              <a:t>typingSpeed</a:t>
            </a:r>
            <a:r>
              <a:rPr lang="en-US" altLang="en-US" dirty="0" smtClean="0">
                <a:cs typeface="Arial" pitchFamily="34" charset="0"/>
              </a:rPr>
              <a:t>, </a:t>
            </a:r>
            <a:r>
              <a:rPr lang="en-US" altLang="en-US" dirty="0" err="1" smtClean="0">
                <a:cs typeface="Arial" pitchFamily="34" charset="0"/>
              </a:rPr>
              <a:t>typeFlag</a:t>
            </a:r>
            <a:r>
              <a:rPr lang="en-US" altLang="en-US" dirty="0" smtClean="0">
                <a:cs typeface="Arial" pitchFamily="34" charset="0"/>
              </a:rPr>
              <a:t>)</a:t>
            </a:r>
            <a:endParaRPr lang="en-US" altLang="en-US" dirty="0" smtClean="0">
              <a:cs typeface="Times New Roman" pitchFamily="18" charset="0"/>
            </a:endParaRPr>
          </a:p>
          <a:p>
            <a:pPr lvl="1" eaLnBrk="1" hangingPunct="1">
              <a:buFontTx/>
              <a:buNone/>
            </a:pPr>
            <a:endParaRPr lang="en-US" altLang="en-US" sz="2200" dirty="0" smtClean="0">
              <a:cs typeface="Arial" pitchFamily="34" charset="0"/>
            </a:endParaRPr>
          </a:p>
          <a:p>
            <a:pPr lvl="1" eaLnBrk="1" hangingPunct="1">
              <a:buFontTx/>
              <a:buNone/>
            </a:pPr>
            <a:endParaRPr lang="en-US" altLang="en-US" sz="2200" dirty="0" smtClean="0">
              <a:cs typeface="Times New Roman" pitchFamily="18" charset="0"/>
            </a:endParaRPr>
          </a:p>
          <a:p>
            <a:pPr lvl="1" eaLnBrk="1" hangingPunct="1">
              <a:buFontTx/>
              <a:buNone/>
            </a:pPr>
            <a:endParaRPr lang="en-US" altLang="en-US" sz="2200" dirty="0" smtClean="0">
              <a:cs typeface="Times New Roman" pitchFamily="18" charset="0"/>
            </a:endParaRPr>
          </a:p>
        </p:txBody>
      </p:sp>
      <p:pic>
        <p:nvPicPr>
          <p:cNvPr id="1026" name="Picture 2" descr="http://www.enrichedcloud.com/ECC/images/customer.jpg"/>
          <p:cNvPicPr>
            <a:picLocks noChangeAspect="1" noChangeArrowheads="1"/>
          </p:cNvPicPr>
          <p:nvPr/>
        </p:nvPicPr>
        <p:blipFill>
          <a:blip r:embed="rId2" cstate="print"/>
          <a:srcRect/>
          <a:stretch>
            <a:fillRect/>
          </a:stretch>
        </p:blipFill>
        <p:spPr bwMode="auto">
          <a:xfrm>
            <a:off x="6019800" y="4191000"/>
            <a:ext cx="3124200" cy="2343150"/>
          </a:xfrm>
          <a:prstGeom prst="rect">
            <a:avLst/>
          </a:prstGeom>
          <a:noFill/>
        </p:spPr>
      </p:pic>
      <p:sp>
        <p:nvSpPr>
          <p:cNvPr id="5" name="Rectangle 4"/>
          <p:cNvSpPr/>
          <p:nvPr/>
        </p:nvSpPr>
        <p:spPr>
          <a:xfrm>
            <a:off x="6946992" y="6398568"/>
            <a:ext cx="1435008" cy="230832"/>
          </a:xfrm>
          <a:prstGeom prst="rect">
            <a:avLst/>
          </a:prstGeom>
        </p:spPr>
        <p:txBody>
          <a:bodyPr wrap="none">
            <a:spAutoFit/>
          </a:bodyPr>
          <a:lstStyle/>
          <a:p>
            <a:r>
              <a:rPr lang="en-US" sz="900" dirty="0" smtClean="0">
                <a:latin typeface="Open Sans"/>
                <a:hlinkClick r:id="rId3"/>
              </a:rPr>
              <a:t>www.enrichedcloud.com</a:t>
            </a:r>
            <a:endParaRPr lang="en-US" sz="900" dirty="0">
              <a:latin typeface="Open Sans"/>
            </a:endParaRPr>
          </a:p>
        </p:txBody>
      </p:sp>
    </p:spTree>
  </p:cSld>
  <p:clrMapOvr>
    <a:masterClrMapping/>
  </p:clrMapOvr>
  <p:transition>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1981200" y="381000"/>
            <a:ext cx="8382000" cy="554037"/>
          </a:xfrm>
        </p:spPr>
        <p:txBody>
          <a:bodyPr>
            <a:noAutofit/>
          </a:bodyPr>
          <a:lstStyle/>
          <a:p>
            <a:pPr eaLnBrk="1" hangingPunct="1">
              <a:defRPr/>
            </a:pPr>
            <a:r>
              <a:rPr sz="4400" b="1">
                <a:solidFill>
                  <a:schemeClr val="tx1"/>
                </a:solidFill>
              </a:rPr>
              <a:t>ORDBMSs - Features</a:t>
            </a:r>
          </a:p>
        </p:txBody>
      </p:sp>
      <p:sp>
        <p:nvSpPr>
          <p:cNvPr id="54275" name="Rectangle 3"/>
          <p:cNvSpPr>
            <a:spLocks noGrp="1" noChangeArrowheads="1"/>
          </p:cNvSpPr>
          <p:nvPr>
            <p:ph idx="1"/>
          </p:nvPr>
        </p:nvSpPr>
        <p:spPr>
          <a:xfrm>
            <a:off x="1143000" y="1447800"/>
            <a:ext cx="7620000" cy="4114800"/>
          </a:xfrm>
        </p:spPr>
        <p:txBody>
          <a:bodyPr>
            <a:noAutofit/>
          </a:bodyPr>
          <a:lstStyle/>
          <a:p>
            <a:pPr algn="just" eaLnBrk="1" hangingPunct="1"/>
            <a:r>
              <a:rPr lang="en-US" altLang="en-US" dirty="0" smtClean="0"/>
              <a:t>OO features being added include:</a:t>
            </a:r>
          </a:p>
          <a:p>
            <a:pPr lvl="1" algn="just" eaLnBrk="1" hangingPunct="1"/>
            <a:r>
              <a:rPr lang="en-US" altLang="en-US" dirty="0" smtClean="0"/>
              <a:t>user-extensible types, </a:t>
            </a:r>
          </a:p>
          <a:p>
            <a:pPr lvl="1" algn="just" eaLnBrk="1" hangingPunct="1"/>
            <a:r>
              <a:rPr lang="en-US" altLang="en-US" dirty="0" smtClean="0"/>
              <a:t>encapsulation, </a:t>
            </a:r>
          </a:p>
          <a:p>
            <a:pPr lvl="1" algn="just" eaLnBrk="1" hangingPunct="1"/>
            <a:r>
              <a:rPr lang="en-US" altLang="en-US" dirty="0" smtClean="0"/>
              <a:t>inheritance, </a:t>
            </a:r>
          </a:p>
          <a:p>
            <a:pPr lvl="1" algn="just" eaLnBrk="1" hangingPunct="1"/>
            <a:r>
              <a:rPr lang="en-US" altLang="en-US" dirty="0" smtClean="0"/>
              <a:t>polymorphism, </a:t>
            </a:r>
          </a:p>
          <a:p>
            <a:pPr lvl="1" algn="just" eaLnBrk="1" hangingPunct="1"/>
            <a:r>
              <a:rPr lang="en-US" altLang="en-US" dirty="0" smtClean="0"/>
              <a:t>dynamic binding of methods, </a:t>
            </a:r>
          </a:p>
          <a:p>
            <a:pPr lvl="1" algn="just" eaLnBrk="1" hangingPunct="1"/>
            <a:r>
              <a:rPr lang="en-US" altLang="en-US" dirty="0" smtClean="0"/>
              <a:t>complex objects including non-1NF objects,</a:t>
            </a:r>
          </a:p>
          <a:p>
            <a:pPr lvl="1" algn="just" eaLnBrk="1" hangingPunct="1"/>
            <a:r>
              <a:rPr lang="en-US" altLang="en-US" dirty="0" smtClean="0"/>
              <a:t>object identity. </a:t>
            </a:r>
          </a:p>
          <a:p>
            <a:pPr algn="just"/>
            <a:r>
              <a:rPr lang="en-US" altLang="en-US" dirty="0" smtClean="0"/>
              <a:t>However, no single extended relational model. </a:t>
            </a:r>
          </a:p>
          <a:p>
            <a:pPr algn="just"/>
            <a:r>
              <a:rPr lang="en-US" altLang="en-US" dirty="0" smtClean="0"/>
              <a:t>All models:</a:t>
            </a:r>
          </a:p>
          <a:p>
            <a:pPr lvl="1" algn="just"/>
            <a:r>
              <a:rPr lang="en-US" altLang="en-US" dirty="0" smtClean="0"/>
              <a:t>share basic relational tables and query language, </a:t>
            </a:r>
          </a:p>
          <a:p>
            <a:pPr lvl="1" algn="just"/>
            <a:r>
              <a:rPr lang="en-US" altLang="en-US" dirty="0" smtClean="0"/>
              <a:t>all have some concept of ‘object’, </a:t>
            </a:r>
          </a:p>
          <a:p>
            <a:pPr lvl="1" algn="just"/>
            <a:r>
              <a:rPr lang="en-US" altLang="en-US" dirty="0" smtClean="0"/>
              <a:t>some can store methods (or procedures or triggers). </a:t>
            </a:r>
          </a:p>
          <a:p>
            <a:pPr algn="just"/>
            <a:r>
              <a:rPr lang="en-US" altLang="en-US" dirty="0" smtClean="0"/>
              <a:t>Some analysts predict ORDBMS will have 50% larger share of market than RDBMS.</a:t>
            </a:r>
          </a:p>
          <a:p>
            <a:pPr lvl="1" algn="just" eaLnBrk="1" hangingPunct="1"/>
            <a:endParaRPr lang="en-US" altLang="en-US" dirty="0" smtClean="0"/>
          </a:p>
        </p:txBody>
      </p:sp>
    </p:spTree>
  </p:cSld>
  <p:clrMapOvr>
    <a:masterClrMapping/>
  </p:clrMapOvr>
  <p:transition>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2743200" y="360363"/>
            <a:ext cx="5791200" cy="554037"/>
          </a:xfrm>
        </p:spPr>
        <p:txBody>
          <a:bodyPr numCol="1" anchorCtr="0" compatLnSpc="1">
            <a:prstTxWarp prst="textNoShape">
              <a:avLst/>
            </a:prstTxWarp>
            <a:noAutofit/>
          </a:bodyPr>
          <a:lstStyle/>
          <a:p>
            <a:pPr eaLnBrk="1" hangingPunct="1"/>
            <a:r>
              <a:rPr lang="en-US" sz="3400" b="1" dirty="0" smtClean="0">
                <a:ln>
                  <a:noFill/>
                </a:ln>
                <a:solidFill>
                  <a:schemeClr val="tx1"/>
                </a:solidFill>
              </a:rPr>
              <a:t>Four Quadrant View of the Database World</a:t>
            </a:r>
            <a:endParaRPr sz="3400" smtClean="0">
              <a:ln>
                <a:noFill/>
              </a:ln>
              <a:solidFill>
                <a:schemeClr val="tx1"/>
              </a:solidFill>
            </a:endParaRPr>
          </a:p>
        </p:txBody>
      </p:sp>
      <p:pic>
        <p:nvPicPr>
          <p:cNvPr id="56323" name="Picture 5" descr="DS3-Figure 27-01"/>
          <p:cNvPicPr>
            <a:picLocks noChangeAspect="1" noChangeArrowheads="1"/>
          </p:cNvPicPr>
          <p:nvPr/>
        </p:nvPicPr>
        <p:blipFill>
          <a:blip r:embed="rId2"/>
          <a:srcRect/>
          <a:stretch>
            <a:fillRect/>
          </a:stretch>
        </p:blipFill>
        <p:spPr bwMode="auto">
          <a:xfrm>
            <a:off x="319762" y="1524000"/>
            <a:ext cx="8595638" cy="4648200"/>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1524000" y="360363"/>
            <a:ext cx="8382000" cy="554037"/>
          </a:xfrm>
        </p:spPr>
        <p:txBody>
          <a:bodyPr>
            <a:normAutofit fontScale="90000"/>
          </a:bodyPr>
          <a:lstStyle/>
          <a:p>
            <a:pPr eaLnBrk="1" hangingPunct="1">
              <a:defRPr/>
            </a:pPr>
            <a:r>
              <a:rPr sz="4000" b="1">
                <a:solidFill>
                  <a:schemeClr val="tx1"/>
                </a:solidFill>
              </a:rPr>
              <a:t>Advantages of ORDBMSs</a:t>
            </a:r>
          </a:p>
        </p:txBody>
      </p:sp>
      <p:sp>
        <p:nvSpPr>
          <p:cNvPr id="252931" name="Rectangle 3"/>
          <p:cNvSpPr>
            <a:spLocks noGrp="1" noChangeArrowheads="1"/>
          </p:cNvSpPr>
          <p:nvPr>
            <p:ph idx="1"/>
          </p:nvPr>
        </p:nvSpPr>
        <p:spPr>
          <a:xfrm>
            <a:off x="1219200" y="1568450"/>
            <a:ext cx="7239000" cy="4679950"/>
          </a:xfrm>
        </p:spPr>
        <p:txBody>
          <a:bodyPr>
            <a:normAutofit/>
          </a:bodyPr>
          <a:lstStyle/>
          <a:p>
            <a:pPr algn="just" eaLnBrk="1" hangingPunct="1"/>
            <a:r>
              <a:rPr lang="en-US" altLang="en-US" sz="2200" dirty="0" smtClean="0"/>
              <a:t>Resolves many of known weaknesses of RDBMS.</a:t>
            </a:r>
          </a:p>
          <a:p>
            <a:pPr algn="just" eaLnBrk="1" hangingPunct="1"/>
            <a:r>
              <a:rPr lang="en-US" altLang="en-US" sz="2200" dirty="0" smtClean="0"/>
              <a:t>Reuse and sharing: </a:t>
            </a:r>
          </a:p>
          <a:p>
            <a:pPr lvl="1" algn="just" eaLnBrk="1" hangingPunct="1"/>
            <a:r>
              <a:rPr lang="en-US" altLang="en-US" sz="2200" dirty="0" smtClean="0"/>
              <a:t>reuse comes from ability to extend server to perform standard functionality centrally;</a:t>
            </a:r>
          </a:p>
          <a:p>
            <a:pPr lvl="1" algn="just" eaLnBrk="1" hangingPunct="1"/>
            <a:r>
              <a:rPr lang="en-US" altLang="en-US" sz="2200" dirty="0" smtClean="0"/>
              <a:t>gives rise to increased productivity both for developer and end-user.</a:t>
            </a:r>
          </a:p>
          <a:p>
            <a:pPr algn="just" eaLnBrk="1" hangingPunct="1"/>
            <a:r>
              <a:rPr lang="en-US" altLang="en-US" sz="2200" dirty="0" smtClean="0"/>
              <a:t>Preserves significant body of knowledge and experience gone into developing relational applications. </a:t>
            </a:r>
          </a:p>
        </p:txBody>
      </p:sp>
      <p:pic>
        <p:nvPicPr>
          <p:cNvPr id="79874" name="Picture 2" descr="https://www.bowelcanceraustralia.org/images/Tests_Advantage_370v2.jpg"/>
          <p:cNvPicPr>
            <a:picLocks noChangeAspect="1" noChangeArrowheads="1"/>
          </p:cNvPicPr>
          <p:nvPr/>
        </p:nvPicPr>
        <p:blipFill>
          <a:blip r:embed="rId2"/>
          <a:srcRect/>
          <a:stretch>
            <a:fillRect/>
          </a:stretch>
        </p:blipFill>
        <p:spPr bwMode="auto">
          <a:xfrm>
            <a:off x="6934200" y="4953000"/>
            <a:ext cx="1828800" cy="1600200"/>
          </a:xfrm>
          <a:prstGeom prst="rect">
            <a:avLst/>
          </a:prstGeom>
          <a:ln>
            <a:noFill/>
          </a:ln>
          <a:effectLst>
            <a:softEdge rad="112500"/>
          </a:effectLst>
        </p:spPr>
      </p:pic>
      <p:sp>
        <p:nvSpPr>
          <p:cNvPr id="7" name="Rectangle 6"/>
          <p:cNvSpPr/>
          <p:nvPr/>
        </p:nvSpPr>
        <p:spPr>
          <a:xfrm>
            <a:off x="6937603" y="6474768"/>
            <a:ext cx="1749197" cy="230832"/>
          </a:xfrm>
          <a:prstGeom prst="rect">
            <a:avLst/>
          </a:prstGeom>
        </p:spPr>
        <p:txBody>
          <a:bodyPr wrap="none">
            <a:spAutoFit/>
          </a:bodyPr>
          <a:lstStyle/>
          <a:p>
            <a:r>
              <a:rPr lang="en-US" sz="900" dirty="0" smtClean="0">
                <a:latin typeface="Open Sans"/>
                <a:hlinkClick r:id="rId3"/>
              </a:rPr>
              <a:t>www.bowelcanceraustralia.org</a:t>
            </a:r>
            <a:endParaRPr lang="en-US" sz="900" dirty="0">
              <a:latin typeface="Open Sans"/>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29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293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29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293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29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1"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1752600" y="360363"/>
            <a:ext cx="8382000" cy="554037"/>
          </a:xfrm>
        </p:spPr>
        <p:txBody>
          <a:bodyPr>
            <a:normAutofit fontScale="90000"/>
          </a:bodyPr>
          <a:lstStyle/>
          <a:p>
            <a:pPr eaLnBrk="1" hangingPunct="1">
              <a:defRPr/>
            </a:pPr>
            <a:r>
              <a:rPr sz="4000" b="1">
                <a:solidFill>
                  <a:schemeClr val="tx1"/>
                </a:solidFill>
              </a:rPr>
              <a:t>Disadvantages of ORDBMSs</a:t>
            </a:r>
          </a:p>
        </p:txBody>
      </p:sp>
      <p:sp>
        <p:nvSpPr>
          <p:cNvPr id="58371" name="Rectangle 3"/>
          <p:cNvSpPr>
            <a:spLocks noGrp="1" noChangeArrowheads="1"/>
          </p:cNvSpPr>
          <p:nvPr>
            <p:ph idx="1"/>
          </p:nvPr>
        </p:nvSpPr>
        <p:spPr>
          <a:xfrm>
            <a:off x="1143000" y="1676400"/>
            <a:ext cx="7391400" cy="4751387"/>
          </a:xfrm>
        </p:spPr>
        <p:txBody>
          <a:bodyPr>
            <a:normAutofit/>
          </a:bodyPr>
          <a:lstStyle/>
          <a:p>
            <a:pPr algn="just" eaLnBrk="1" hangingPunct="1"/>
            <a:r>
              <a:rPr lang="en-US" altLang="en-US" sz="2200" dirty="0" smtClean="0"/>
              <a:t>Complexity.</a:t>
            </a:r>
          </a:p>
          <a:p>
            <a:pPr algn="just" eaLnBrk="1" hangingPunct="1"/>
            <a:r>
              <a:rPr lang="en-US" altLang="en-US" sz="2200" dirty="0" smtClean="0"/>
              <a:t>Increased costs. </a:t>
            </a:r>
          </a:p>
          <a:p>
            <a:pPr algn="just" eaLnBrk="1" hangingPunct="1"/>
            <a:r>
              <a:rPr lang="en-US" altLang="en-US" sz="2200" dirty="0" smtClean="0"/>
              <a:t>Proponents of relational approach believe simplicity and purity of relational model are lost. </a:t>
            </a:r>
          </a:p>
          <a:p>
            <a:pPr algn="just" eaLnBrk="1" hangingPunct="1"/>
            <a:r>
              <a:rPr lang="en-US" altLang="en-US" sz="2200" dirty="0" smtClean="0"/>
              <a:t>Some believe RDBMS is being extended for what will be a minority of applications.</a:t>
            </a:r>
          </a:p>
          <a:p>
            <a:pPr algn="just" eaLnBrk="1" hangingPunct="1"/>
            <a:r>
              <a:rPr lang="en-US" altLang="en-US" sz="2200" dirty="0" smtClean="0"/>
              <a:t>OO purists not attracted by extensions either. </a:t>
            </a:r>
          </a:p>
          <a:p>
            <a:pPr algn="just" eaLnBrk="1" hangingPunct="1"/>
            <a:r>
              <a:rPr lang="en-US" altLang="en-US" sz="2200" dirty="0" smtClean="0"/>
              <a:t>SQL now extremely complex. </a:t>
            </a:r>
          </a:p>
        </p:txBody>
      </p:sp>
      <p:pic>
        <p:nvPicPr>
          <p:cNvPr id="78850" name="Picture 2" descr="https://www.bowelcanceraustralia.org/images/Tests_Disadvantage_370v2.jpg"/>
          <p:cNvPicPr>
            <a:picLocks noChangeAspect="1" noChangeArrowheads="1"/>
          </p:cNvPicPr>
          <p:nvPr/>
        </p:nvPicPr>
        <p:blipFill>
          <a:blip r:embed="rId2"/>
          <a:srcRect/>
          <a:stretch>
            <a:fillRect/>
          </a:stretch>
        </p:blipFill>
        <p:spPr bwMode="auto">
          <a:xfrm>
            <a:off x="7086600" y="5000624"/>
            <a:ext cx="1752600" cy="1533525"/>
          </a:xfrm>
          <a:prstGeom prst="rect">
            <a:avLst/>
          </a:prstGeom>
          <a:ln>
            <a:noFill/>
          </a:ln>
          <a:effectLst>
            <a:softEdge rad="112500"/>
          </a:effectLst>
        </p:spPr>
      </p:pic>
      <p:sp>
        <p:nvSpPr>
          <p:cNvPr id="7" name="Rectangle 6"/>
          <p:cNvSpPr/>
          <p:nvPr/>
        </p:nvSpPr>
        <p:spPr>
          <a:xfrm>
            <a:off x="7162800" y="6474768"/>
            <a:ext cx="1749197" cy="230832"/>
          </a:xfrm>
          <a:prstGeom prst="rect">
            <a:avLst/>
          </a:prstGeom>
        </p:spPr>
        <p:txBody>
          <a:bodyPr wrap="none">
            <a:spAutoFit/>
          </a:bodyPr>
          <a:lstStyle/>
          <a:p>
            <a:r>
              <a:rPr lang="en-US" sz="900" dirty="0" smtClean="0">
                <a:latin typeface="Open Sans"/>
                <a:hlinkClick r:id="rId3"/>
              </a:rPr>
              <a:t>www.bowelcanceraustralia.org</a:t>
            </a:r>
            <a:endParaRPr lang="en-US" sz="900" dirty="0">
              <a:latin typeface="Open Sans"/>
            </a:endParaRPr>
          </a:p>
        </p:txBody>
      </p:sp>
    </p:spTree>
  </p:cSld>
  <p:clrMapOvr>
    <a:masterClrMapping/>
  </p:clrMapOvr>
  <p:transition>
    <p:wipe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1752600" y="381000"/>
            <a:ext cx="8382000" cy="554037"/>
          </a:xfrm>
        </p:spPr>
        <p:txBody>
          <a:bodyPr>
            <a:noAutofit/>
          </a:bodyPr>
          <a:lstStyle/>
          <a:p>
            <a:pPr eaLnBrk="1" hangingPunct="1">
              <a:defRPr/>
            </a:pPr>
            <a:r>
              <a:rPr sz="4000" b="1">
                <a:solidFill>
                  <a:schemeClr val="tx1"/>
                </a:solidFill>
              </a:rPr>
              <a:t>Subtypes and Supertypes</a:t>
            </a:r>
          </a:p>
        </p:txBody>
      </p:sp>
      <p:sp>
        <p:nvSpPr>
          <p:cNvPr id="357379" name="Rectangle 3"/>
          <p:cNvSpPr>
            <a:spLocks noGrp="1" noChangeArrowheads="1"/>
          </p:cNvSpPr>
          <p:nvPr>
            <p:ph idx="1"/>
          </p:nvPr>
        </p:nvSpPr>
        <p:spPr>
          <a:xfrm>
            <a:off x="1219200" y="1524000"/>
            <a:ext cx="7696200" cy="4495800"/>
          </a:xfrm>
        </p:spPr>
        <p:txBody>
          <a:bodyPr/>
          <a:lstStyle/>
          <a:p>
            <a:pPr algn="just" eaLnBrk="1" hangingPunct="1"/>
            <a:r>
              <a:rPr lang="en-US" altLang="en-US" dirty="0" smtClean="0"/>
              <a:t>User Defined Types (UDT) can participate in subtype/</a:t>
            </a:r>
            <a:r>
              <a:rPr lang="en-US" altLang="en-US" dirty="0" err="1" smtClean="0"/>
              <a:t>supertype</a:t>
            </a:r>
            <a:r>
              <a:rPr lang="en-US" altLang="en-US" dirty="0" smtClean="0"/>
              <a:t> hierarchy using UNDER clause. </a:t>
            </a:r>
          </a:p>
          <a:p>
            <a:pPr algn="just" eaLnBrk="1" hangingPunct="1"/>
            <a:r>
              <a:rPr lang="en-US" altLang="en-US" dirty="0" smtClean="0"/>
              <a:t>This concept is same with </a:t>
            </a:r>
            <a:r>
              <a:rPr lang="en-US" altLang="en-US" dirty="0" err="1" smtClean="0"/>
              <a:t>Superclass</a:t>
            </a:r>
            <a:r>
              <a:rPr lang="en-US" altLang="en-US" dirty="0" smtClean="0"/>
              <a:t> and Subclasses</a:t>
            </a:r>
          </a:p>
          <a:p>
            <a:pPr algn="just" eaLnBrk="1" hangingPunct="1"/>
            <a:r>
              <a:rPr lang="en-US" altLang="en-US" dirty="0" smtClean="0"/>
              <a:t>Multiple inheritance is not supported.</a:t>
            </a:r>
          </a:p>
          <a:p>
            <a:pPr algn="just" eaLnBrk="1" hangingPunct="1"/>
            <a:r>
              <a:rPr lang="en-US" altLang="en-US" dirty="0" smtClean="0"/>
              <a:t>Subtype inherits all the attributes and behavior of its </a:t>
            </a:r>
            <a:r>
              <a:rPr lang="en-US" altLang="en-US" dirty="0" err="1" smtClean="0"/>
              <a:t>supertypes</a:t>
            </a:r>
            <a:r>
              <a:rPr lang="en-US" altLang="en-US" dirty="0" smtClean="0"/>
              <a:t>.</a:t>
            </a:r>
          </a:p>
          <a:p>
            <a:pPr algn="just" eaLnBrk="1" hangingPunct="1"/>
            <a:r>
              <a:rPr lang="en-US" altLang="en-US" dirty="0" smtClean="0"/>
              <a:t>Can define additional attributes and methods and can override inherited methods. </a:t>
            </a:r>
          </a:p>
          <a:p>
            <a:pPr algn="just" eaLnBrk="1" hangingPunct="1"/>
            <a:r>
              <a:rPr lang="en-US" altLang="en-US" dirty="0" smtClean="0"/>
              <a:t>Concept of substitutability supported: whenever instance of </a:t>
            </a:r>
            <a:r>
              <a:rPr lang="en-US" altLang="en-US" dirty="0" err="1" smtClean="0"/>
              <a:t>supertype</a:t>
            </a:r>
            <a:r>
              <a:rPr lang="en-US" altLang="en-US" dirty="0" smtClean="0"/>
              <a:t> expected instance of subtype can be used in its place.</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73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73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737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737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737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73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a:xfrm>
            <a:off x="1676400" y="360363"/>
            <a:ext cx="8382000" cy="554037"/>
          </a:xfrm>
        </p:spPr>
        <p:txBody>
          <a:bodyPr>
            <a:noAutofit/>
          </a:bodyPr>
          <a:lstStyle/>
          <a:p>
            <a:pPr eaLnBrk="1" hangingPunct="1">
              <a:defRPr/>
            </a:pPr>
            <a:r>
              <a:rPr sz="3200" b="1">
                <a:solidFill>
                  <a:schemeClr val="tx1"/>
                </a:solidFill>
              </a:rPr>
              <a:t>Example </a:t>
            </a:r>
            <a:r>
              <a:rPr lang="en-US" sz="3200" dirty="0" smtClean="0">
                <a:solidFill>
                  <a:schemeClr val="tx1"/>
                </a:solidFill>
              </a:rPr>
              <a:t>- </a:t>
            </a:r>
            <a:r>
              <a:rPr sz="3200" b="1" smtClean="0">
                <a:solidFill>
                  <a:schemeClr val="tx1"/>
                </a:solidFill>
              </a:rPr>
              <a:t>Creation </a:t>
            </a:r>
            <a:r>
              <a:rPr sz="3200" b="1">
                <a:solidFill>
                  <a:schemeClr val="tx1"/>
                </a:solidFill>
              </a:rPr>
              <a:t>of Subtype</a:t>
            </a:r>
          </a:p>
        </p:txBody>
      </p:sp>
      <p:sp>
        <p:nvSpPr>
          <p:cNvPr id="70659" name="Rectangle 3"/>
          <p:cNvSpPr>
            <a:spLocks noGrp="1" noChangeArrowheads="1"/>
          </p:cNvSpPr>
          <p:nvPr>
            <p:ph idx="1"/>
          </p:nvPr>
        </p:nvSpPr>
        <p:spPr>
          <a:xfrm>
            <a:off x="1143000" y="1676400"/>
            <a:ext cx="7696200" cy="3641725"/>
          </a:xfrm>
        </p:spPr>
        <p:txBody>
          <a:bodyPr>
            <a:normAutofit/>
          </a:bodyPr>
          <a:lstStyle/>
          <a:p>
            <a:pPr algn="just" eaLnBrk="1" hangingPunct="1">
              <a:spcBef>
                <a:spcPts val="600"/>
              </a:spcBef>
              <a:buFont typeface="Monotype Sorts"/>
              <a:buNone/>
            </a:pPr>
            <a:r>
              <a:rPr lang="en-US" altLang="en-US" sz="2200" dirty="0" smtClean="0"/>
              <a:t>CREATE TYPE </a:t>
            </a:r>
            <a:r>
              <a:rPr lang="en-US" altLang="en-US" sz="2200" dirty="0" err="1" smtClean="0"/>
              <a:t>StaffType</a:t>
            </a:r>
            <a:r>
              <a:rPr lang="en-US" altLang="en-US" sz="2200" dirty="0" smtClean="0"/>
              <a:t> UNDER </a:t>
            </a:r>
            <a:r>
              <a:rPr lang="en-US" altLang="en-US" sz="2200" dirty="0" err="1" smtClean="0"/>
              <a:t>PersonType</a:t>
            </a:r>
            <a:r>
              <a:rPr lang="en-US" altLang="en-US" sz="2200" dirty="0" smtClean="0"/>
              <a:t> AS (</a:t>
            </a:r>
          </a:p>
          <a:p>
            <a:pPr algn="just" eaLnBrk="1" hangingPunct="1">
              <a:spcBef>
                <a:spcPts val="600"/>
              </a:spcBef>
              <a:buFont typeface="Monotype Sorts"/>
              <a:buNone/>
            </a:pPr>
            <a:r>
              <a:rPr lang="en-US" altLang="en-US" sz="2200" dirty="0" smtClean="0"/>
              <a:t>	</a:t>
            </a:r>
            <a:r>
              <a:rPr lang="en-US" altLang="en-US" sz="2200" dirty="0" err="1" smtClean="0"/>
              <a:t>staffNo</a:t>
            </a:r>
            <a:r>
              <a:rPr lang="en-US" altLang="en-US" sz="2200" dirty="0" smtClean="0"/>
              <a:t> 	 VARCHAR(5),</a:t>
            </a:r>
          </a:p>
          <a:p>
            <a:pPr algn="just" eaLnBrk="1" hangingPunct="1">
              <a:spcBef>
                <a:spcPts val="600"/>
              </a:spcBef>
              <a:buFont typeface="Monotype Sorts"/>
              <a:buNone/>
            </a:pPr>
            <a:r>
              <a:rPr lang="en-US" altLang="en-US" sz="2200" dirty="0" smtClean="0"/>
              <a:t>	position 	 VARCHAR(10)	 DEFAULT ‘Assistant’, </a:t>
            </a:r>
          </a:p>
          <a:p>
            <a:pPr algn="just" eaLnBrk="1" hangingPunct="1">
              <a:spcBef>
                <a:spcPts val="600"/>
              </a:spcBef>
              <a:buFont typeface="Monotype Sorts"/>
              <a:buNone/>
            </a:pPr>
            <a:r>
              <a:rPr lang="en-US" altLang="en-US" sz="2200" dirty="0" smtClean="0"/>
              <a:t>	salary 	 DECIMAL(7, 2),</a:t>
            </a:r>
          </a:p>
          <a:p>
            <a:pPr algn="just" eaLnBrk="1" hangingPunct="1">
              <a:spcBef>
                <a:spcPts val="600"/>
              </a:spcBef>
              <a:buFont typeface="Monotype Sorts"/>
              <a:buNone/>
            </a:pPr>
            <a:r>
              <a:rPr lang="en-US" altLang="en-US" sz="2200" dirty="0" smtClean="0"/>
              <a:t>	</a:t>
            </a:r>
            <a:r>
              <a:rPr lang="en-US" altLang="en-US" sz="2200" dirty="0" err="1" smtClean="0"/>
              <a:t>branchNo</a:t>
            </a:r>
            <a:r>
              <a:rPr lang="en-US" altLang="en-US" sz="2200" dirty="0" smtClean="0"/>
              <a:t>	 CHAR(4))</a:t>
            </a:r>
          </a:p>
          <a:p>
            <a:pPr algn="just" eaLnBrk="1" hangingPunct="1">
              <a:spcBef>
                <a:spcPts val="600"/>
              </a:spcBef>
              <a:buFont typeface="Monotype Sorts"/>
              <a:buNone/>
            </a:pPr>
            <a:r>
              <a:rPr lang="en-GB" altLang="en-US" sz="2200" dirty="0" smtClean="0"/>
              <a:t>INSTANTIABLE</a:t>
            </a:r>
          </a:p>
          <a:p>
            <a:pPr algn="just" eaLnBrk="1" hangingPunct="1">
              <a:spcBef>
                <a:spcPts val="600"/>
              </a:spcBef>
              <a:buFont typeface="Monotype Sorts"/>
              <a:buNone/>
            </a:pPr>
            <a:r>
              <a:rPr lang="en-GB" altLang="en-US" sz="2200" dirty="0" smtClean="0"/>
              <a:t>NOT FINAL</a:t>
            </a:r>
          </a:p>
          <a:p>
            <a:pPr algn="just" eaLnBrk="1" hangingPunct="1">
              <a:spcBef>
                <a:spcPts val="600"/>
              </a:spcBef>
              <a:buFont typeface="Monotype Sorts"/>
              <a:buNone/>
            </a:pPr>
            <a:r>
              <a:rPr lang="en-GB" altLang="en-US" sz="2200" dirty="0" smtClean="0"/>
              <a:t>INSTANCE METHOD </a:t>
            </a:r>
            <a:r>
              <a:rPr lang="en-GB" altLang="en-US" sz="2200" dirty="0" err="1" smtClean="0"/>
              <a:t>isManager</a:t>
            </a:r>
            <a:r>
              <a:rPr lang="en-GB" altLang="en-US" sz="2200" dirty="0" smtClean="0"/>
              <a:t>() RETURNS BOOLEAN;</a:t>
            </a:r>
            <a:endParaRPr lang="en-US" altLang="en-US" sz="2200" dirty="0" smtClean="0"/>
          </a:p>
        </p:txBody>
      </p:sp>
    </p:spTree>
  </p:cSld>
  <p:clrMapOvr>
    <a:masterClrMapping/>
  </p:clrMapOvr>
  <p:transition>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Grp="1" noChangeArrowheads="1"/>
          </p:cNvSpPr>
          <p:nvPr>
            <p:ph idx="1"/>
          </p:nvPr>
        </p:nvSpPr>
        <p:spPr>
          <a:xfrm>
            <a:off x="1143000" y="1685925"/>
            <a:ext cx="7924800" cy="4105275"/>
          </a:xfrm>
        </p:spPr>
        <p:txBody>
          <a:bodyPr>
            <a:normAutofit/>
          </a:bodyPr>
          <a:lstStyle/>
          <a:p>
            <a:pPr algn="just" eaLnBrk="1" hangingPunct="1">
              <a:spcBef>
                <a:spcPts val="600"/>
              </a:spcBef>
              <a:buFont typeface="Monotype Sorts"/>
              <a:buNone/>
            </a:pPr>
            <a:r>
              <a:rPr lang="en-US" altLang="en-US" sz="2200" dirty="0" smtClean="0"/>
              <a:t>CREATE INSTANCE METHOD </a:t>
            </a:r>
            <a:r>
              <a:rPr lang="en-US" altLang="en-US" sz="2200" dirty="0" err="1" smtClean="0"/>
              <a:t>isManager</a:t>
            </a:r>
            <a:r>
              <a:rPr lang="en-US" altLang="en-US" sz="2200" dirty="0" smtClean="0"/>
              <a:t> () </a:t>
            </a:r>
          </a:p>
          <a:p>
            <a:pPr algn="just" eaLnBrk="1" hangingPunct="1">
              <a:spcBef>
                <a:spcPts val="600"/>
              </a:spcBef>
              <a:buFont typeface="Monotype Sorts"/>
              <a:buNone/>
            </a:pPr>
            <a:r>
              <a:rPr lang="en-US" altLang="en-US" sz="2200" dirty="0" smtClean="0"/>
              <a:t>	RETURNS BOOLEAN FOR </a:t>
            </a:r>
            <a:r>
              <a:rPr lang="en-US" altLang="en-US" sz="2200" dirty="0" err="1" smtClean="0"/>
              <a:t>StaffType</a:t>
            </a:r>
            <a:endParaRPr lang="en-US" altLang="en-US" sz="2200" dirty="0" smtClean="0"/>
          </a:p>
          <a:p>
            <a:pPr algn="just" eaLnBrk="1" hangingPunct="1">
              <a:spcBef>
                <a:spcPts val="600"/>
              </a:spcBef>
              <a:buFont typeface="Monotype Sorts"/>
              <a:buNone/>
            </a:pPr>
            <a:r>
              <a:rPr lang="en-US" altLang="en-US" sz="2200" dirty="0" smtClean="0"/>
              <a:t>BEGIN</a:t>
            </a:r>
          </a:p>
          <a:p>
            <a:pPr algn="just" eaLnBrk="1" hangingPunct="1">
              <a:spcBef>
                <a:spcPts val="600"/>
              </a:spcBef>
              <a:buFont typeface="Monotype Sorts"/>
              <a:buNone/>
            </a:pPr>
            <a:r>
              <a:rPr lang="en-US" altLang="en-US" sz="2200" dirty="0" smtClean="0"/>
              <a:t>	IF </a:t>
            </a:r>
            <a:r>
              <a:rPr lang="en-US" altLang="en-US" sz="2200" dirty="0" err="1" smtClean="0"/>
              <a:t>SELF.position</a:t>
            </a:r>
            <a:r>
              <a:rPr lang="en-US" altLang="en-US" sz="2200" dirty="0" smtClean="0"/>
              <a:t> = ‘Manager’ THEN</a:t>
            </a:r>
          </a:p>
          <a:p>
            <a:pPr algn="just" eaLnBrk="1" hangingPunct="1">
              <a:spcBef>
                <a:spcPts val="600"/>
              </a:spcBef>
              <a:buFont typeface="Monotype Sorts"/>
              <a:buNone/>
            </a:pPr>
            <a:r>
              <a:rPr lang="en-US" altLang="en-US" sz="2200" dirty="0" smtClean="0"/>
              <a:t>		RETURN TRUE;</a:t>
            </a:r>
          </a:p>
          <a:p>
            <a:pPr algn="just" eaLnBrk="1" hangingPunct="1">
              <a:spcBef>
                <a:spcPts val="600"/>
              </a:spcBef>
              <a:buFont typeface="Monotype Sorts"/>
              <a:buNone/>
            </a:pPr>
            <a:r>
              <a:rPr lang="en-US" altLang="en-US" sz="2200" dirty="0" smtClean="0"/>
              <a:t>	ELSE</a:t>
            </a:r>
          </a:p>
          <a:p>
            <a:pPr algn="just" eaLnBrk="1" hangingPunct="1">
              <a:spcBef>
                <a:spcPts val="600"/>
              </a:spcBef>
              <a:buFont typeface="Monotype Sorts"/>
              <a:buNone/>
            </a:pPr>
            <a:r>
              <a:rPr lang="en-US" altLang="en-US" sz="2200" dirty="0" smtClean="0"/>
              <a:t>		RETURN FALSE;</a:t>
            </a:r>
          </a:p>
          <a:p>
            <a:pPr algn="just" eaLnBrk="1" hangingPunct="1">
              <a:spcBef>
                <a:spcPts val="600"/>
              </a:spcBef>
              <a:buFont typeface="Monotype Sorts"/>
              <a:buNone/>
            </a:pPr>
            <a:r>
              <a:rPr lang="en-US" altLang="en-US" sz="2200" dirty="0" smtClean="0"/>
              <a:t>	END IF</a:t>
            </a:r>
          </a:p>
          <a:p>
            <a:pPr algn="just" eaLnBrk="1" hangingPunct="1">
              <a:spcBef>
                <a:spcPts val="600"/>
              </a:spcBef>
              <a:buFont typeface="Monotype Sorts"/>
              <a:buNone/>
            </a:pPr>
            <a:r>
              <a:rPr lang="en-US" altLang="en-US" sz="2200" dirty="0" smtClean="0"/>
              <a:t>END)</a:t>
            </a:r>
          </a:p>
        </p:txBody>
      </p:sp>
      <p:sp>
        <p:nvSpPr>
          <p:cNvPr id="7" name="Rectangle 2"/>
          <p:cNvSpPr txBox="1">
            <a:spLocks noChangeArrowheads="1"/>
          </p:cNvSpPr>
          <p:nvPr/>
        </p:nvSpPr>
        <p:spPr>
          <a:xfrm>
            <a:off x="1676400" y="360363"/>
            <a:ext cx="8382000" cy="554037"/>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smtClean="0">
                <a:ln>
                  <a:noFill/>
                </a:ln>
                <a:solidFill>
                  <a:schemeClr val="tx1"/>
                </a:solidFill>
                <a:effectLst/>
                <a:uLnTx/>
                <a:uFillTx/>
                <a:latin typeface="Open Sans"/>
                <a:ea typeface="+mj-ea"/>
                <a:cs typeface="+mj-cs"/>
              </a:rPr>
              <a:t>Example - Creation of Subtype</a:t>
            </a:r>
            <a:endParaRPr kumimoji="0" lang="en-US" sz="3200" b="1" i="0" u="none" strike="noStrike" kern="1200" cap="none" spc="0" normalizeH="0" baseline="0" noProof="0">
              <a:ln>
                <a:noFill/>
              </a:ln>
              <a:solidFill>
                <a:schemeClr val="tx1"/>
              </a:solidFill>
              <a:effectLst/>
              <a:uLnTx/>
              <a:uFillTx/>
              <a:latin typeface="Open Sans"/>
              <a:ea typeface="+mj-ea"/>
              <a:cs typeface="+mj-cs"/>
            </a:endParaRPr>
          </a:p>
        </p:txBody>
      </p:sp>
    </p:spTree>
  </p:cSld>
  <p:clrMapOvr>
    <a:masterClrMapping/>
  </p:clrMapOvr>
  <p:transition>
    <p:wipe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a:xfrm>
            <a:off x="1676400" y="381000"/>
            <a:ext cx="8382000" cy="554037"/>
          </a:xfrm>
        </p:spPr>
        <p:txBody>
          <a:bodyPr>
            <a:noAutofit/>
          </a:bodyPr>
          <a:lstStyle/>
          <a:p>
            <a:pPr eaLnBrk="1" hangingPunct="1">
              <a:defRPr/>
            </a:pPr>
            <a:r>
              <a:rPr sz="3200" b="1" smtClean="0">
                <a:solidFill>
                  <a:schemeClr val="tx1"/>
                </a:solidFill>
              </a:rPr>
              <a:t>Example - Creation </a:t>
            </a:r>
            <a:r>
              <a:rPr sz="3200" b="1">
                <a:solidFill>
                  <a:schemeClr val="tx1"/>
                </a:solidFill>
              </a:rPr>
              <a:t>of Subtable</a:t>
            </a:r>
          </a:p>
        </p:txBody>
      </p:sp>
      <p:sp>
        <p:nvSpPr>
          <p:cNvPr id="283651" name="Rectangle 3"/>
          <p:cNvSpPr>
            <a:spLocks noGrp="1" noChangeArrowheads="1"/>
          </p:cNvSpPr>
          <p:nvPr>
            <p:ph idx="1"/>
          </p:nvPr>
        </p:nvSpPr>
        <p:spPr>
          <a:xfrm>
            <a:off x="1066800" y="1600200"/>
            <a:ext cx="7924800" cy="3514725"/>
          </a:xfrm>
        </p:spPr>
        <p:txBody>
          <a:bodyPr>
            <a:normAutofit/>
          </a:bodyPr>
          <a:lstStyle/>
          <a:p>
            <a:pPr algn="just" eaLnBrk="1" hangingPunct="1">
              <a:spcBef>
                <a:spcPts val="600"/>
              </a:spcBef>
              <a:buFont typeface="Monotype Sorts"/>
              <a:buNone/>
            </a:pPr>
            <a:r>
              <a:rPr lang="en-US" altLang="en-US" sz="2200" dirty="0" smtClean="0"/>
              <a:t>CREATE TABLE Staff OF </a:t>
            </a:r>
            <a:r>
              <a:rPr lang="en-US" altLang="en-US" sz="2200" dirty="0" err="1" smtClean="0"/>
              <a:t>StaffType</a:t>
            </a:r>
            <a:r>
              <a:rPr lang="en-US" altLang="en-US" sz="2200" dirty="0" smtClean="0"/>
              <a:t> UNDER Person;</a:t>
            </a:r>
          </a:p>
          <a:p>
            <a:pPr lvl="1" algn="just" eaLnBrk="1" hangingPunct="1">
              <a:lnSpc>
                <a:spcPct val="40000"/>
              </a:lnSpc>
              <a:spcBef>
                <a:spcPts val="600"/>
              </a:spcBef>
              <a:buFontTx/>
              <a:buNone/>
            </a:pPr>
            <a:endParaRPr lang="en-US" altLang="en-US" sz="2200" dirty="0" smtClean="0"/>
          </a:p>
          <a:p>
            <a:pPr algn="just" eaLnBrk="1" hangingPunct="1">
              <a:spcBef>
                <a:spcPts val="600"/>
              </a:spcBef>
            </a:pPr>
            <a:r>
              <a:rPr lang="en-US" altLang="en-US" sz="2200" dirty="0" smtClean="0"/>
              <a:t>Each row of </a:t>
            </a:r>
            <a:r>
              <a:rPr lang="en-US" altLang="en-US" sz="2200" dirty="0" err="1" smtClean="0"/>
              <a:t>supertable</a:t>
            </a:r>
            <a:r>
              <a:rPr lang="en-US" altLang="en-US" sz="2200" dirty="0" smtClean="0"/>
              <a:t> Person can correspond to at most one row in Staff.</a:t>
            </a:r>
          </a:p>
          <a:p>
            <a:pPr algn="just" eaLnBrk="1" hangingPunct="1">
              <a:spcBef>
                <a:spcPts val="600"/>
              </a:spcBef>
            </a:pPr>
            <a:r>
              <a:rPr lang="en-US" altLang="en-US" sz="2200" dirty="0" smtClean="0"/>
              <a:t>Each row in Staff must have exactly one corresponding row in Person.</a:t>
            </a:r>
          </a:p>
          <a:p>
            <a:pPr algn="just" eaLnBrk="1" hangingPunct="1">
              <a:spcBef>
                <a:spcPts val="600"/>
              </a:spcBef>
            </a:pPr>
            <a:r>
              <a:rPr lang="en-GB" altLang="en-US" sz="2200" dirty="0" smtClean="0"/>
              <a:t>Containment used: row of </a:t>
            </a:r>
            <a:r>
              <a:rPr lang="en-GB" altLang="en-US" sz="2200" dirty="0" err="1" smtClean="0"/>
              <a:t>subtable</a:t>
            </a:r>
            <a:r>
              <a:rPr lang="en-GB" altLang="en-US" sz="2200" dirty="0" smtClean="0"/>
              <a:t> ‘contained’ in one of its </a:t>
            </a:r>
            <a:r>
              <a:rPr lang="en-GB" altLang="en-US" sz="2200" dirty="0" err="1" smtClean="0"/>
              <a:t>supertables</a:t>
            </a:r>
            <a:r>
              <a:rPr lang="en-GB" altLang="en-US" sz="2200" dirty="0" smtClean="0"/>
              <a:t>.</a:t>
            </a:r>
            <a:endParaRPr lang="en-US" altLang="en-US" sz="2200" dirty="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3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365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365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36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1"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a:xfrm>
            <a:off x="2743200" y="230188"/>
            <a:ext cx="6324600" cy="996950"/>
          </a:xfrm>
        </p:spPr>
        <p:txBody>
          <a:bodyPr>
            <a:noAutofit/>
          </a:bodyPr>
          <a:lstStyle/>
          <a:p>
            <a:pPr eaLnBrk="1" hangingPunct="1">
              <a:defRPr/>
            </a:pPr>
            <a:r>
              <a:rPr b="1" smtClean="0">
                <a:solidFill>
                  <a:schemeClr val="tx1"/>
                </a:solidFill>
              </a:rPr>
              <a:t>Example - </a:t>
            </a:r>
            <a:r>
              <a:rPr b="1">
                <a:solidFill>
                  <a:schemeClr val="tx1"/>
                </a:solidFill>
              </a:rPr>
              <a:t>Using Reference Type to Define a Relationship</a:t>
            </a:r>
          </a:p>
        </p:txBody>
      </p:sp>
      <p:sp>
        <p:nvSpPr>
          <p:cNvPr id="83971" name="Rectangle 3"/>
          <p:cNvSpPr>
            <a:spLocks noGrp="1" noChangeArrowheads="1"/>
          </p:cNvSpPr>
          <p:nvPr>
            <p:ph idx="1"/>
          </p:nvPr>
        </p:nvSpPr>
        <p:spPr>
          <a:xfrm>
            <a:off x="1074737" y="1700212"/>
            <a:ext cx="7840663" cy="3176588"/>
          </a:xfrm>
        </p:spPr>
        <p:txBody>
          <a:bodyPr>
            <a:normAutofit/>
          </a:bodyPr>
          <a:lstStyle/>
          <a:p>
            <a:pPr algn="just" eaLnBrk="1" hangingPunct="1">
              <a:spcBef>
                <a:spcPts val="600"/>
              </a:spcBef>
              <a:buFontTx/>
              <a:buNone/>
            </a:pPr>
            <a:r>
              <a:rPr lang="en-US" altLang="en-US" sz="2200" dirty="0" smtClean="0"/>
              <a:t>CREATE TABLE </a:t>
            </a:r>
            <a:r>
              <a:rPr lang="en-US" altLang="en-US" sz="2200" dirty="0" err="1" smtClean="0"/>
              <a:t>PropertyForRent</a:t>
            </a:r>
            <a:r>
              <a:rPr lang="en-US" altLang="en-US" sz="2200" dirty="0" smtClean="0"/>
              <a:t> (</a:t>
            </a:r>
          </a:p>
          <a:p>
            <a:pPr algn="just" eaLnBrk="1" hangingPunct="1">
              <a:spcBef>
                <a:spcPts val="600"/>
              </a:spcBef>
              <a:buFontTx/>
              <a:buNone/>
            </a:pPr>
            <a:r>
              <a:rPr lang="en-US" altLang="en-US" sz="2200" dirty="0" smtClean="0">
                <a:cs typeface="Times New Roman" pitchFamily="18" charset="0"/>
              </a:rPr>
              <a:t>	</a:t>
            </a:r>
            <a:r>
              <a:rPr lang="en-US" altLang="en-US" sz="2200" dirty="0" err="1" smtClean="0">
                <a:cs typeface="Arial" pitchFamily="34" charset="0"/>
              </a:rPr>
              <a:t>propertyNo</a:t>
            </a:r>
            <a:r>
              <a:rPr lang="en-US" altLang="en-US" sz="2200" dirty="0" smtClean="0">
                <a:cs typeface="Times New Roman" pitchFamily="18" charset="0"/>
              </a:rPr>
              <a:t>	</a:t>
            </a:r>
            <a:r>
              <a:rPr lang="en-US" altLang="en-US" sz="2200" dirty="0" err="1" smtClean="0">
                <a:cs typeface="Arial" pitchFamily="34" charset="0"/>
              </a:rPr>
              <a:t>PropertyNumber</a:t>
            </a:r>
            <a:r>
              <a:rPr lang="en-US" altLang="en-US" sz="2200" dirty="0" smtClean="0">
                <a:cs typeface="Times New Roman" pitchFamily="18" charset="0"/>
              </a:rPr>
              <a:t>  	NOT NULL,</a:t>
            </a:r>
          </a:p>
          <a:p>
            <a:pPr algn="just" eaLnBrk="1" hangingPunct="1">
              <a:spcBef>
                <a:spcPts val="600"/>
              </a:spcBef>
              <a:buFontTx/>
              <a:buNone/>
            </a:pPr>
            <a:r>
              <a:rPr lang="en-US" altLang="en-US" sz="2200" dirty="0" smtClean="0">
                <a:cs typeface="Times New Roman" pitchFamily="18" charset="0"/>
              </a:rPr>
              <a:t>	</a:t>
            </a:r>
            <a:r>
              <a:rPr lang="en-US" altLang="en-US" sz="2200" dirty="0" smtClean="0">
                <a:cs typeface="Arial" pitchFamily="34" charset="0"/>
              </a:rPr>
              <a:t>street</a:t>
            </a:r>
            <a:r>
              <a:rPr lang="en-US" altLang="en-US" sz="2200" dirty="0" smtClean="0">
                <a:cs typeface="Times New Roman" pitchFamily="18" charset="0"/>
              </a:rPr>
              <a:t>		</a:t>
            </a:r>
            <a:r>
              <a:rPr lang="en-US" altLang="en-US" sz="2200" dirty="0" err="1" smtClean="0">
                <a:cs typeface="Arial" pitchFamily="34" charset="0"/>
              </a:rPr>
              <a:t>Street</a:t>
            </a:r>
            <a:r>
              <a:rPr lang="en-US" altLang="en-US" sz="2200" dirty="0" smtClean="0">
                <a:cs typeface="Times New Roman" pitchFamily="18" charset="0"/>
              </a:rPr>
              <a:t>		NOT NULL,</a:t>
            </a:r>
          </a:p>
          <a:p>
            <a:pPr algn="just" eaLnBrk="1" hangingPunct="1">
              <a:spcBef>
                <a:spcPts val="600"/>
              </a:spcBef>
              <a:buFontTx/>
              <a:buNone/>
            </a:pPr>
            <a:r>
              <a:rPr lang="en-US" altLang="en-US" sz="2200" dirty="0" smtClean="0">
                <a:cs typeface="Times New Roman" pitchFamily="18" charset="0"/>
              </a:rPr>
              <a:t>	….</a:t>
            </a:r>
          </a:p>
          <a:p>
            <a:pPr algn="just" eaLnBrk="1" hangingPunct="1">
              <a:spcBef>
                <a:spcPts val="600"/>
              </a:spcBef>
              <a:buFontTx/>
              <a:buNone/>
            </a:pPr>
            <a:r>
              <a:rPr lang="en-US" altLang="en-US" sz="2200" dirty="0" smtClean="0">
                <a:cs typeface="Times New Roman" pitchFamily="18" charset="0"/>
              </a:rPr>
              <a:t>	</a:t>
            </a:r>
            <a:r>
              <a:rPr lang="en-US" altLang="en-US" sz="2200" dirty="0" err="1" smtClean="0">
                <a:cs typeface="Arial" pitchFamily="34" charset="0"/>
              </a:rPr>
              <a:t>staffID</a:t>
            </a:r>
            <a:r>
              <a:rPr lang="en-US" altLang="en-US" sz="2200" dirty="0" smtClean="0">
                <a:cs typeface="Times New Roman" pitchFamily="18" charset="0"/>
              </a:rPr>
              <a:t>	REF(</a:t>
            </a:r>
            <a:r>
              <a:rPr lang="en-US" altLang="en-US" sz="2200" dirty="0" err="1" smtClean="0">
                <a:cs typeface="Arial" pitchFamily="34" charset="0"/>
              </a:rPr>
              <a:t>StaffType</a:t>
            </a:r>
            <a:r>
              <a:rPr lang="en-US" altLang="en-US" sz="2200" dirty="0" smtClean="0">
                <a:cs typeface="Arial" pitchFamily="34" charset="0"/>
              </a:rPr>
              <a:t>) 	</a:t>
            </a:r>
            <a:r>
              <a:rPr lang="en-US" altLang="en-US" sz="2200" dirty="0" smtClean="0">
                <a:cs typeface="Times New Roman" pitchFamily="18" charset="0"/>
              </a:rPr>
              <a:t>SCOPE </a:t>
            </a:r>
            <a:r>
              <a:rPr lang="en-US" altLang="en-US" sz="2200" dirty="0" smtClean="0">
                <a:cs typeface="Arial" pitchFamily="34" charset="0"/>
              </a:rPr>
              <a:t>Staff</a:t>
            </a:r>
            <a:endParaRPr lang="en-US" altLang="en-US" sz="2200" dirty="0" smtClean="0">
              <a:cs typeface="Times New Roman" pitchFamily="18" charset="0"/>
            </a:endParaRPr>
          </a:p>
          <a:p>
            <a:pPr algn="just" eaLnBrk="1" hangingPunct="1">
              <a:spcBef>
                <a:spcPts val="600"/>
              </a:spcBef>
              <a:buFontTx/>
              <a:buNone/>
            </a:pPr>
            <a:r>
              <a:rPr lang="en-US" altLang="en-US" sz="2200" dirty="0" smtClean="0">
                <a:cs typeface="Times New Roman" pitchFamily="18" charset="0"/>
              </a:rPr>
              <a:t>		REFERENCES ARE CHECKED ON DELETE CASCADE,</a:t>
            </a:r>
          </a:p>
          <a:p>
            <a:pPr algn="just" eaLnBrk="1" hangingPunct="1">
              <a:spcBef>
                <a:spcPts val="600"/>
              </a:spcBef>
              <a:buFontTx/>
              <a:buNone/>
            </a:pPr>
            <a:r>
              <a:rPr lang="en-US" altLang="en-US" sz="2200" dirty="0" smtClean="0">
                <a:cs typeface="Times New Roman" pitchFamily="18" charset="0"/>
              </a:rPr>
              <a:t>	PRIMARY KEY (</a:t>
            </a:r>
            <a:r>
              <a:rPr lang="en-US" altLang="en-US" sz="2200" dirty="0" err="1" smtClean="0">
                <a:cs typeface="Arial" pitchFamily="34" charset="0"/>
              </a:rPr>
              <a:t>propertyNo</a:t>
            </a:r>
            <a:r>
              <a:rPr lang="en-US" altLang="en-US" sz="2200" dirty="0" smtClean="0">
                <a:cs typeface="Times New Roman" pitchFamily="18" charset="0"/>
              </a:rPr>
              <a:t>));</a:t>
            </a:r>
            <a:endParaRPr lang="en-US" altLang="en-US" sz="2200" dirty="0" smtClean="0"/>
          </a:p>
        </p:txBody>
      </p:sp>
    </p:spTree>
  </p:cSld>
  <p:clrMapOvr>
    <a:masterClrMapping/>
  </p:clrMapOvr>
  <p:transition>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67272" y="2819400"/>
            <a:ext cx="7067128" cy="1143000"/>
          </a:xfrm>
        </p:spPr>
        <p:txBody>
          <a:bodyPr>
            <a:noAutofit/>
          </a:bodyPr>
          <a:lstStyle/>
          <a:p>
            <a:r>
              <a:rPr lang="en-US" sz="4000" dirty="0" smtClean="0"/>
              <a:t>CHAPTER 12</a:t>
            </a:r>
            <a:br>
              <a:rPr lang="en-US" sz="4000" dirty="0" smtClean="0"/>
            </a:br>
            <a:r>
              <a:rPr lang="en-US" sz="4000" dirty="0" smtClean="0"/>
              <a:t>THE CONCEPT OF ER MODELLING</a:t>
            </a:r>
            <a:endParaRPr lang="en-US" sz="4000"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a:xfrm>
            <a:off x="3124200" y="304800"/>
            <a:ext cx="5638800" cy="885825"/>
          </a:xfrm>
        </p:spPr>
        <p:txBody>
          <a:bodyPr>
            <a:normAutofit fontScale="90000"/>
          </a:bodyPr>
          <a:lstStyle/>
          <a:p>
            <a:pPr algn="just" eaLnBrk="1" hangingPunct="1">
              <a:defRPr/>
            </a:pPr>
            <a:r>
              <a:rPr sz="3200" b="1" smtClean="0">
                <a:solidFill>
                  <a:schemeClr val="tx1"/>
                </a:solidFill>
              </a:rPr>
              <a:t>Comparison of ORDBMS and OODBMS </a:t>
            </a:r>
            <a:r>
              <a:rPr lang="en-GB" sz="3200" b="1" dirty="0" smtClean="0">
                <a:solidFill>
                  <a:schemeClr val="tx1"/>
                </a:solidFill>
              </a:rPr>
              <a:t>–</a:t>
            </a:r>
            <a:r>
              <a:rPr sz="3200" b="1" smtClean="0">
                <a:solidFill>
                  <a:schemeClr val="tx1"/>
                </a:solidFill>
              </a:rPr>
              <a:t> Data Modeling</a:t>
            </a:r>
            <a:endParaRPr sz="3200" b="1">
              <a:solidFill>
                <a:schemeClr val="tx1"/>
              </a:solidFill>
            </a:endParaRPr>
          </a:p>
        </p:txBody>
      </p:sp>
      <p:pic>
        <p:nvPicPr>
          <p:cNvPr id="113669" name="Picture 2"/>
          <p:cNvPicPr>
            <a:picLocks noChangeAspect="1" noChangeArrowheads="1"/>
          </p:cNvPicPr>
          <p:nvPr/>
        </p:nvPicPr>
        <p:blipFill>
          <a:blip r:embed="rId2"/>
          <a:srcRect/>
          <a:stretch>
            <a:fillRect/>
          </a:stretch>
        </p:blipFill>
        <p:spPr bwMode="auto">
          <a:xfrm>
            <a:off x="992187" y="1828800"/>
            <a:ext cx="8151813" cy="3529012"/>
          </a:xfrm>
          <a:prstGeom prst="rect">
            <a:avLst/>
          </a:prstGeom>
          <a:noFill/>
          <a:ln w="12700">
            <a:noFill/>
            <a:miter lim="800000"/>
            <a:headEnd type="none" w="sm" len="sm"/>
            <a:tailEnd type="none" w="sm" len="sm"/>
          </a:ln>
          <a:effectLst/>
        </p:spPr>
      </p:pic>
    </p:spTree>
    <p:extLst>
      <p:ext uri="{BB962C8B-B14F-4D97-AF65-F5344CB8AC3E}">
        <p14:creationId xmlns:p14="http://schemas.microsoft.com/office/powerpoint/2010/main" val="36196101"/>
      </p:ext>
    </p:extLst>
  </p:cSld>
  <p:clrMapOvr>
    <a:masterClrMapping/>
  </p:clrMapOvr>
  <p:transition>
    <p:wipe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a:xfrm>
            <a:off x="3048000" y="457200"/>
            <a:ext cx="5715000" cy="442912"/>
          </a:xfrm>
        </p:spPr>
        <p:txBody>
          <a:bodyPr>
            <a:normAutofit fontScale="90000"/>
          </a:bodyPr>
          <a:lstStyle/>
          <a:p>
            <a:pPr algn="just" eaLnBrk="1" hangingPunct="1">
              <a:defRPr/>
            </a:pPr>
            <a:r>
              <a:rPr sz="3200" b="1" smtClean="0">
                <a:solidFill>
                  <a:schemeClr val="tx1"/>
                </a:solidFill>
              </a:rPr>
              <a:t>Comparison of ORDBMS and OODBMS </a:t>
            </a:r>
            <a:r>
              <a:rPr lang="en-GB" sz="3200" b="1" dirty="0" smtClean="0">
                <a:solidFill>
                  <a:schemeClr val="tx1"/>
                </a:solidFill>
              </a:rPr>
              <a:t>–</a:t>
            </a:r>
            <a:r>
              <a:rPr sz="3200" b="1" smtClean="0">
                <a:solidFill>
                  <a:schemeClr val="tx1"/>
                </a:solidFill>
              </a:rPr>
              <a:t> Data Access</a:t>
            </a:r>
            <a:endParaRPr sz="3200" b="1">
              <a:solidFill>
                <a:schemeClr val="tx1"/>
              </a:solidFill>
            </a:endParaRPr>
          </a:p>
        </p:txBody>
      </p:sp>
      <p:pic>
        <p:nvPicPr>
          <p:cNvPr id="114693" name="Picture 2"/>
          <p:cNvPicPr>
            <a:picLocks noChangeAspect="1" noChangeArrowheads="1"/>
          </p:cNvPicPr>
          <p:nvPr/>
        </p:nvPicPr>
        <p:blipFill>
          <a:blip r:embed="rId2"/>
          <a:srcRect/>
          <a:stretch>
            <a:fillRect/>
          </a:stretch>
        </p:blipFill>
        <p:spPr bwMode="auto">
          <a:xfrm>
            <a:off x="1004888" y="1905000"/>
            <a:ext cx="8139112" cy="2827338"/>
          </a:xfrm>
          <a:prstGeom prst="rect">
            <a:avLst/>
          </a:prstGeom>
          <a:noFill/>
          <a:ln w="12700">
            <a:noFill/>
            <a:miter lim="800000"/>
            <a:headEnd type="none" w="sm" len="sm"/>
            <a:tailEnd type="none" w="sm" len="sm"/>
          </a:ln>
          <a:effectLst/>
        </p:spPr>
      </p:pic>
    </p:spTree>
    <p:extLst>
      <p:ext uri="{BB962C8B-B14F-4D97-AF65-F5344CB8AC3E}">
        <p14:creationId xmlns:p14="http://schemas.microsoft.com/office/powerpoint/2010/main" val="505056591"/>
      </p:ext>
    </p:extLst>
  </p:cSld>
  <p:clrMapOvr>
    <a:masterClrMapping/>
  </p:clrMapOvr>
  <p:transition>
    <p:wipe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a:xfrm>
            <a:off x="250825" y="230188"/>
            <a:ext cx="8512175" cy="442912"/>
          </a:xfrm>
        </p:spPr>
        <p:txBody>
          <a:bodyPr>
            <a:normAutofit fontScale="90000"/>
          </a:bodyPr>
          <a:lstStyle/>
          <a:p>
            <a:pPr algn="just" eaLnBrk="1" hangingPunct="1">
              <a:defRPr/>
            </a:pPr>
            <a:r>
              <a:rPr sz="3200" b="1" smtClean="0"/>
              <a:t>Comparison of ORDBMS and OODBMS </a:t>
            </a:r>
            <a:r>
              <a:rPr lang="en-GB" sz="3200" b="1" smtClean="0"/>
              <a:t>–</a:t>
            </a:r>
            <a:r>
              <a:rPr sz="3200" b="1" smtClean="0"/>
              <a:t> Data Sharing</a:t>
            </a:r>
            <a:endParaRPr sz="3200" b="1"/>
          </a:p>
        </p:txBody>
      </p:sp>
      <p:sp>
        <p:nvSpPr>
          <p:cNvPr id="115715" name="Text Box 4"/>
          <p:cNvSpPr txBox="1">
            <a:spLocks noChangeArrowheads="1"/>
          </p:cNvSpPr>
          <p:nvPr/>
        </p:nvSpPr>
        <p:spPr bwMode="auto">
          <a:xfrm>
            <a:off x="3124200" y="6400800"/>
            <a:ext cx="3200400" cy="274638"/>
          </a:xfrm>
          <a:prstGeom prst="rect">
            <a:avLst/>
          </a:prstGeom>
          <a:noFill/>
          <a:ln w="12700">
            <a:noFill/>
            <a:miter lim="800000"/>
            <a:headEnd type="none" w="sm" len="sm"/>
            <a:tailEnd type="none" w="sm" len="sm"/>
          </a:ln>
          <a:effectLst/>
        </p:spPr>
        <p:txBody>
          <a:bodyPr>
            <a:spAutoFit/>
          </a:bodyPr>
          <a:lstStyle/>
          <a:p>
            <a:pPr>
              <a:spcBef>
                <a:spcPct val="50000"/>
              </a:spcBef>
            </a:pPr>
            <a:r>
              <a:rPr lang="en-GB" altLang="en-US" sz="1200"/>
              <a:t>Pearson Education © 2014</a:t>
            </a:r>
          </a:p>
        </p:txBody>
      </p:sp>
      <p:sp>
        <p:nvSpPr>
          <p:cNvPr id="115716" name="Slide Number Placeholder 3"/>
          <p:cNvSpPr txBox="1">
            <a:spLocks/>
          </p:cNvSpPr>
          <p:nvPr/>
        </p:nvSpPr>
        <p:spPr bwMode="auto">
          <a:xfrm>
            <a:off x="8542338" y="6310313"/>
            <a:ext cx="601662" cy="457200"/>
          </a:xfrm>
          <a:prstGeom prst="rect">
            <a:avLst/>
          </a:prstGeom>
          <a:noFill/>
          <a:ln w="9525">
            <a:noFill/>
            <a:miter lim="800000"/>
            <a:headEnd/>
            <a:tailEnd/>
          </a:ln>
        </p:spPr>
        <p:txBody>
          <a:bodyPr/>
          <a:lstStyle/>
          <a:p>
            <a:fld id="{340A1382-6946-49C3-A4DB-916FC964FC8A}" type="slidenum">
              <a:rPr lang="en-GB" altLang="en-US" sz="1800"/>
              <a:pPr/>
              <a:t>52</a:t>
            </a:fld>
            <a:endParaRPr lang="en-GB" altLang="en-US" sz="1800"/>
          </a:p>
        </p:txBody>
      </p:sp>
      <p:pic>
        <p:nvPicPr>
          <p:cNvPr id="115717" name="Picture 2"/>
          <p:cNvPicPr>
            <a:picLocks noChangeAspect="1" noChangeArrowheads="1"/>
          </p:cNvPicPr>
          <p:nvPr/>
        </p:nvPicPr>
        <p:blipFill>
          <a:blip r:embed="rId2"/>
          <a:srcRect/>
          <a:stretch>
            <a:fillRect/>
          </a:stretch>
        </p:blipFill>
        <p:spPr bwMode="auto">
          <a:xfrm>
            <a:off x="519113" y="1916113"/>
            <a:ext cx="8410575" cy="2254250"/>
          </a:xfrm>
          <a:prstGeom prst="rect">
            <a:avLst/>
          </a:prstGeom>
          <a:noFill/>
          <a:ln w="12700">
            <a:noFill/>
            <a:miter lim="800000"/>
            <a:headEnd type="none" w="sm" len="sm"/>
            <a:tailEnd type="none" w="sm" len="sm"/>
          </a:ln>
          <a:effectLst/>
        </p:spPr>
      </p:pic>
    </p:spTree>
    <p:extLst>
      <p:ext uri="{BB962C8B-B14F-4D97-AF65-F5344CB8AC3E}">
        <p14:creationId xmlns:p14="http://schemas.microsoft.com/office/powerpoint/2010/main" val="2604818952"/>
      </p:ext>
    </p:extLst>
  </p:cSld>
  <p:clrMapOvr>
    <a:masterClrMapping/>
  </p:clrMapOvr>
  <p:transition>
    <p:wipe di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67272" y="2819400"/>
            <a:ext cx="7067128" cy="1143000"/>
          </a:xfrm>
        </p:spPr>
        <p:txBody>
          <a:bodyPr>
            <a:noAutofit/>
          </a:bodyPr>
          <a:lstStyle/>
          <a:p>
            <a:r>
              <a:rPr lang="en-US" sz="4000" dirty="0" smtClean="0"/>
              <a:t>CHAPTER 30</a:t>
            </a:r>
            <a:br>
              <a:rPr lang="en-US" sz="4000" dirty="0" smtClean="0"/>
            </a:br>
            <a:r>
              <a:rPr lang="en-US" sz="4000" dirty="0" smtClean="0"/>
              <a:t>SEMI STRUCTURED DATA AND XML</a:t>
            </a:r>
            <a:endParaRPr lang="en-US" sz="4000"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a:xfrm>
            <a:off x="1219200" y="360363"/>
            <a:ext cx="8382000" cy="554037"/>
          </a:xfrm>
        </p:spPr>
        <p:txBody>
          <a:bodyPr>
            <a:noAutofit/>
          </a:bodyPr>
          <a:lstStyle/>
          <a:p>
            <a:pPr eaLnBrk="1" hangingPunct="1">
              <a:defRPr/>
            </a:pPr>
            <a:r>
              <a:rPr sz="4000" b="1">
                <a:solidFill>
                  <a:schemeClr val="tx1"/>
                </a:solidFill>
              </a:rPr>
              <a:t>Semistructured Data</a:t>
            </a:r>
          </a:p>
        </p:txBody>
      </p:sp>
      <p:sp>
        <p:nvSpPr>
          <p:cNvPr id="363523" name="Rectangle 3"/>
          <p:cNvSpPr>
            <a:spLocks noGrp="1" noChangeArrowheads="1"/>
          </p:cNvSpPr>
          <p:nvPr>
            <p:ph idx="1"/>
          </p:nvPr>
        </p:nvSpPr>
        <p:spPr>
          <a:xfrm>
            <a:off x="1295400" y="1600200"/>
            <a:ext cx="7315200" cy="4679950"/>
          </a:xfrm>
        </p:spPr>
        <p:txBody>
          <a:bodyPr>
            <a:noAutofit/>
          </a:bodyPr>
          <a:lstStyle/>
          <a:p>
            <a:pPr algn="just" eaLnBrk="1" hangingPunct="1">
              <a:spcBef>
                <a:spcPts val="0"/>
              </a:spcBef>
              <a:buFont typeface="Monotype Sorts"/>
              <a:buNone/>
            </a:pPr>
            <a:r>
              <a:rPr lang="en-GB" altLang="en-US" dirty="0" smtClean="0">
                <a:cs typeface="Times New Roman" pitchFamily="18" charset="0"/>
              </a:rPr>
              <a:t>	Data that may be irregular or incomplete and have a structure that may change rapidly or unpredictably.</a:t>
            </a:r>
          </a:p>
          <a:p>
            <a:pPr algn="just" eaLnBrk="1" hangingPunct="1">
              <a:lnSpc>
                <a:spcPct val="40000"/>
              </a:lnSpc>
              <a:spcBef>
                <a:spcPts val="0"/>
              </a:spcBef>
              <a:buFontTx/>
              <a:buChar char="•"/>
            </a:pPr>
            <a:endParaRPr lang="en-US" altLang="en-US" dirty="0" smtClean="0">
              <a:cs typeface="Times New Roman" pitchFamily="18" charset="0"/>
            </a:endParaRPr>
          </a:p>
          <a:p>
            <a:pPr algn="just" eaLnBrk="1" hangingPunct="1">
              <a:spcBef>
                <a:spcPts val="0"/>
              </a:spcBef>
              <a:buFontTx/>
              <a:buChar char="•"/>
            </a:pPr>
            <a:r>
              <a:rPr lang="en-US" altLang="en-US" dirty="0" err="1" smtClean="0">
                <a:cs typeface="Times New Roman" pitchFamily="18" charset="0"/>
              </a:rPr>
              <a:t>Semistructured</a:t>
            </a:r>
            <a:r>
              <a:rPr lang="en-US" altLang="en-US" dirty="0" smtClean="0">
                <a:cs typeface="Times New Roman" pitchFamily="18" charset="0"/>
              </a:rPr>
              <a:t> data is data that has some structure, but structure may not be rigid, regular, or complete.</a:t>
            </a:r>
          </a:p>
          <a:p>
            <a:pPr algn="just" eaLnBrk="1" hangingPunct="1">
              <a:spcBef>
                <a:spcPts val="0"/>
              </a:spcBef>
              <a:buFontTx/>
              <a:buChar char="•"/>
            </a:pPr>
            <a:r>
              <a:rPr lang="en-US" altLang="en-US" dirty="0" smtClean="0">
                <a:cs typeface="Times New Roman" pitchFamily="18" charset="0"/>
              </a:rPr>
              <a:t>Generally, data does not conform to fixed schema (sometimes use terms </a:t>
            </a:r>
            <a:r>
              <a:rPr lang="en-US" altLang="en-US" i="1" dirty="0" smtClean="0">
                <a:cs typeface="Times New Roman" pitchFamily="18" charset="0"/>
              </a:rPr>
              <a:t>schema-less</a:t>
            </a:r>
            <a:r>
              <a:rPr lang="en-US" altLang="en-US" dirty="0" smtClean="0">
                <a:cs typeface="Times New Roman" pitchFamily="18" charset="0"/>
              </a:rPr>
              <a:t> or </a:t>
            </a:r>
            <a:r>
              <a:rPr lang="en-US" altLang="en-US" i="1" dirty="0" smtClean="0">
                <a:cs typeface="Times New Roman" pitchFamily="18" charset="0"/>
              </a:rPr>
              <a:t>self-describing</a:t>
            </a:r>
            <a:r>
              <a:rPr lang="en-US" altLang="en-US" dirty="0" smtClean="0">
                <a:cs typeface="Times New Roman" pitchFamily="18" charset="0"/>
              </a:rPr>
              <a:t>).</a:t>
            </a:r>
          </a:p>
          <a:p>
            <a:pPr algn="just">
              <a:spcBef>
                <a:spcPts val="0"/>
              </a:spcBef>
            </a:pPr>
            <a:r>
              <a:rPr lang="en-US" altLang="en-US" dirty="0" smtClean="0">
                <a:cs typeface="Times New Roman" pitchFamily="18" charset="0"/>
              </a:rPr>
              <a:t>Information normally associated with schema is contained within data itself. </a:t>
            </a:r>
          </a:p>
          <a:p>
            <a:pPr algn="just">
              <a:lnSpc>
                <a:spcPct val="20000"/>
              </a:lnSpc>
              <a:spcBef>
                <a:spcPts val="0"/>
              </a:spcBef>
            </a:pPr>
            <a:endParaRPr lang="en-US" altLang="en-US" dirty="0" smtClean="0">
              <a:cs typeface="Times New Roman" pitchFamily="18" charset="0"/>
            </a:endParaRPr>
          </a:p>
          <a:p>
            <a:pPr algn="just">
              <a:spcBef>
                <a:spcPts val="0"/>
              </a:spcBef>
            </a:pPr>
            <a:r>
              <a:rPr lang="en-US" altLang="en-US" dirty="0" smtClean="0">
                <a:cs typeface="Times New Roman" pitchFamily="18" charset="0"/>
              </a:rPr>
              <a:t>Some forms of </a:t>
            </a:r>
            <a:r>
              <a:rPr lang="en-US" altLang="en-US" dirty="0" err="1" smtClean="0">
                <a:cs typeface="Times New Roman" pitchFamily="18" charset="0"/>
              </a:rPr>
              <a:t>semistructured</a:t>
            </a:r>
            <a:r>
              <a:rPr lang="en-US" altLang="en-US" dirty="0" smtClean="0">
                <a:cs typeface="Times New Roman" pitchFamily="18" charset="0"/>
              </a:rPr>
              <a:t> data have no separate schema, in others it exists but only places loose constraints on data. </a:t>
            </a:r>
          </a:p>
          <a:p>
            <a:pPr algn="just">
              <a:lnSpc>
                <a:spcPct val="30000"/>
              </a:lnSpc>
              <a:spcBef>
                <a:spcPts val="0"/>
              </a:spcBef>
            </a:pPr>
            <a:endParaRPr lang="en-US" altLang="en-US" dirty="0" smtClean="0">
              <a:cs typeface="Times New Roman" pitchFamily="18" charset="0"/>
            </a:endParaRPr>
          </a:p>
          <a:p>
            <a:pPr algn="just">
              <a:spcBef>
                <a:spcPts val="0"/>
              </a:spcBef>
            </a:pPr>
            <a:r>
              <a:rPr lang="en-US" altLang="en-US" dirty="0" smtClean="0">
                <a:cs typeface="Times New Roman" pitchFamily="18" charset="0"/>
              </a:rPr>
              <a:t>Unfortunately, relational, object-oriented, and object-relational DBMSs do not handle data of this nature particularly well. </a:t>
            </a:r>
          </a:p>
          <a:p>
            <a:pPr algn="just" eaLnBrk="1" hangingPunct="1">
              <a:spcBef>
                <a:spcPts val="0"/>
              </a:spcBef>
              <a:buFontTx/>
              <a:buChar char="•"/>
            </a:pPr>
            <a:endParaRPr lang="en-US" altLang="en-US" dirty="0" smtClean="0">
              <a:cs typeface="Times New Roman" pitchFamily="18" charset="0"/>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35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352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35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35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352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35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23" grpId="0" build="p"/>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a:xfrm>
            <a:off x="1143000" y="360363"/>
            <a:ext cx="8382000" cy="554037"/>
          </a:xfrm>
        </p:spPr>
        <p:txBody>
          <a:bodyPr>
            <a:normAutofit fontScale="90000"/>
          </a:bodyPr>
          <a:lstStyle/>
          <a:p>
            <a:pPr eaLnBrk="1" hangingPunct="1">
              <a:defRPr/>
            </a:pPr>
            <a:r>
              <a:rPr sz="4000" b="1">
                <a:solidFill>
                  <a:schemeClr val="tx1"/>
                </a:solidFill>
              </a:rPr>
              <a:t>Semistructured Data</a:t>
            </a:r>
          </a:p>
        </p:txBody>
      </p:sp>
      <p:sp>
        <p:nvSpPr>
          <p:cNvPr id="366595" name="Rectangle 3"/>
          <p:cNvSpPr>
            <a:spLocks noGrp="1" noChangeArrowheads="1"/>
          </p:cNvSpPr>
          <p:nvPr>
            <p:ph idx="1"/>
          </p:nvPr>
        </p:nvSpPr>
        <p:spPr>
          <a:xfrm>
            <a:off x="990600" y="1538288"/>
            <a:ext cx="7696200" cy="4633912"/>
          </a:xfrm>
        </p:spPr>
        <p:txBody>
          <a:bodyPr>
            <a:normAutofit/>
          </a:bodyPr>
          <a:lstStyle/>
          <a:p>
            <a:pPr algn="just" eaLnBrk="1" hangingPunct="1"/>
            <a:r>
              <a:rPr lang="en-US" altLang="en-US" sz="2200" dirty="0" smtClean="0">
                <a:cs typeface="Times New Roman" pitchFamily="18" charset="0"/>
              </a:rPr>
              <a:t>Has gained importance recently for various reasons:</a:t>
            </a:r>
          </a:p>
          <a:p>
            <a:pPr lvl="1" algn="just" eaLnBrk="1" hangingPunct="1"/>
            <a:r>
              <a:rPr lang="en-US" altLang="en-US" sz="2200" dirty="0" smtClean="0">
                <a:cs typeface="Times New Roman" pitchFamily="18" charset="0"/>
              </a:rPr>
              <a:t>may be desirable to treat Web sources like a database, but cannot constrain these sources with a schema;</a:t>
            </a:r>
          </a:p>
          <a:p>
            <a:pPr lvl="1" algn="just" eaLnBrk="1" hangingPunct="1"/>
            <a:r>
              <a:rPr lang="en-US" altLang="en-US" sz="2200" dirty="0" smtClean="0">
                <a:cs typeface="Times New Roman" pitchFamily="18" charset="0"/>
              </a:rPr>
              <a:t>may be desirable to have a flexible format for data exchange between disparate databases;</a:t>
            </a:r>
          </a:p>
          <a:p>
            <a:pPr lvl="1" algn="just" eaLnBrk="1" hangingPunct="1"/>
            <a:r>
              <a:rPr lang="en-US" altLang="en-US" sz="2200" dirty="0" smtClean="0">
                <a:cs typeface="Times New Roman" pitchFamily="18" charset="0"/>
              </a:rPr>
              <a:t>emergence of XML as standard for data representation and exchange on the Web, and similarity between XML documents and </a:t>
            </a:r>
            <a:r>
              <a:rPr lang="en-US" altLang="en-US" sz="2200" dirty="0" err="1" smtClean="0">
                <a:cs typeface="Times New Roman" pitchFamily="18" charset="0"/>
              </a:rPr>
              <a:t>semistructured</a:t>
            </a:r>
            <a:r>
              <a:rPr lang="en-US" altLang="en-US" sz="2200" dirty="0" smtClean="0">
                <a:cs typeface="Times New Roman" pitchFamily="18" charset="0"/>
              </a:rPr>
              <a:t> data.</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65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65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65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65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1026"/>
          <p:cNvSpPr>
            <a:spLocks noGrp="1" noChangeArrowheads="1"/>
          </p:cNvSpPr>
          <p:nvPr>
            <p:ph type="title"/>
          </p:nvPr>
        </p:nvSpPr>
        <p:spPr>
          <a:xfrm>
            <a:off x="457200" y="284163"/>
            <a:ext cx="8382000" cy="554037"/>
          </a:xfrm>
        </p:spPr>
        <p:txBody>
          <a:bodyPr>
            <a:noAutofit/>
          </a:bodyPr>
          <a:lstStyle/>
          <a:p>
            <a:pPr eaLnBrk="1" hangingPunct="1">
              <a:defRPr/>
            </a:pPr>
            <a:r>
              <a:rPr sz="4000" b="1">
                <a:solidFill>
                  <a:schemeClr val="tx1"/>
                </a:solidFill>
              </a:rPr>
              <a:t>Example </a:t>
            </a:r>
            <a:r>
              <a:rPr sz="4000" b="1" smtClean="0">
                <a:solidFill>
                  <a:schemeClr val="tx1"/>
                </a:solidFill>
              </a:rPr>
              <a:t>30.1</a:t>
            </a:r>
            <a:endParaRPr sz="4000" b="1">
              <a:solidFill>
                <a:schemeClr val="tx1"/>
              </a:solidFill>
            </a:endParaRPr>
          </a:p>
        </p:txBody>
      </p:sp>
      <p:pic>
        <p:nvPicPr>
          <p:cNvPr id="38915" name="Picture 1028" descr="DS3-Figure 29-01"/>
          <p:cNvPicPr>
            <a:picLocks noChangeAspect="1" noChangeArrowheads="1"/>
          </p:cNvPicPr>
          <p:nvPr/>
        </p:nvPicPr>
        <p:blipFill>
          <a:blip r:embed="rId2"/>
          <a:srcRect/>
          <a:stretch>
            <a:fillRect/>
          </a:stretch>
        </p:blipFill>
        <p:spPr bwMode="auto">
          <a:xfrm>
            <a:off x="1371600" y="1143000"/>
            <a:ext cx="7010400" cy="5395913"/>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a:xfrm>
            <a:off x="609600" y="360363"/>
            <a:ext cx="8382000" cy="554037"/>
          </a:xfrm>
        </p:spPr>
        <p:txBody>
          <a:bodyPr>
            <a:noAutofit/>
          </a:bodyPr>
          <a:lstStyle/>
          <a:p>
            <a:pPr eaLnBrk="1" hangingPunct="1">
              <a:defRPr/>
            </a:pPr>
            <a:r>
              <a:rPr sz="4000" b="1">
                <a:solidFill>
                  <a:schemeClr val="tx1"/>
                </a:solidFill>
              </a:rPr>
              <a:t>Example </a:t>
            </a:r>
            <a:r>
              <a:rPr sz="4000" b="1" smtClean="0">
                <a:solidFill>
                  <a:schemeClr val="tx1"/>
                </a:solidFill>
              </a:rPr>
              <a:t>30.1</a:t>
            </a:r>
            <a:endParaRPr sz="4000" b="1">
              <a:solidFill>
                <a:schemeClr val="tx1"/>
              </a:solidFill>
            </a:endParaRPr>
          </a:p>
        </p:txBody>
      </p:sp>
      <p:sp>
        <p:nvSpPr>
          <p:cNvPr id="372739" name="Rectangle 3"/>
          <p:cNvSpPr>
            <a:spLocks noGrp="1" noChangeArrowheads="1"/>
          </p:cNvSpPr>
          <p:nvPr>
            <p:ph idx="1"/>
          </p:nvPr>
        </p:nvSpPr>
        <p:spPr>
          <a:xfrm>
            <a:off x="1066800" y="1600200"/>
            <a:ext cx="7772400" cy="4191000"/>
          </a:xfrm>
        </p:spPr>
        <p:txBody>
          <a:bodyPr>
            <a:normAutofit/>
          </a:bodyPr>
          <a:lstStyle/>
          <a:p>
            <a:pPr algn="just" eaLnBrk="1" hangingPunct="1"/>
            <a:r>
              <a:rPr lang="en-GB" altLang="en-US" sz="2200" dirty="0" smtClean="0">
                <a:cs typeface="Times New Roman" pitchFamily="18" charset="0"/>
              </a:rPr>
              <a:t>Note, data is not regular:</a:t>
            </a:r>
          </a:p>
          <a:p>
            <a:pPr lvl="1" algn="just" eaLnBrk="1" hangingPunct="1"/>
            <a:r>
              <a:rPr lang="en-US" altLang="en-US" sz="2200" dirty="0" smtClean="0">
                <a:cs typeface="Times New Roman" pitchFamily="18" charset="0"/>
              </a:rPr>
              <a:t>for John White, hold first and last names, but for Ann Beech store single name and also store a salary; </a:t>
            </a:r>
          </a:p>
          <a:p>
            <a:pPr lvl="1" algn="just" eaLnBrk="1" hangingPunct="1"/>
            <a:r>
              <a:rPr lang="en-US" altLang="en-US" sz="2200" dirty="0" smtClean="0">
                <a:cs typeface="Times New Roman" pitchFamily="18" charset="0"/>
              </a:rPr>
              <a:t>for property at 2 Manor Rd, store a monthly rent whereas for property at 18 Dale Rd, store an annual rent;</a:t>
            </a:r>
          </a:p>
          <a:p>
            <a:pPr lvl="1" algn="just" eaLnBrk="1" hangingPunct="1"/>
            <a:r>
              <a:rPr lang="en-US" altLang="en-US" sz="2200" dirty="0" smtClean="0">
                <a:cs typeface="Times New Roman" pitchFamily="18" charset="0"/>
              </a:rPr>
              <a:t>for property at 2 Manor Rd, store property type (flat) as a string, whereas for property at 18 Dale Rd, store type (house) as an integer value.</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27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27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27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27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9"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a:xfrm>
            <a:off x="609600" y="360363"/>
            <a:ext cx="8382000" cy="554037"/>
          </a:xfrm>
        </p:spPr>
        <p:txBody>
          <a:bodyPr>
            <a:noAutofit/>
          </a:bodyPr>
          <a:lstStyle/>
          <a:p>
            <a:pPr eaLnBrk="1" hangingPunct="1">
              <a:defRPr/>
            </a:pPr>
            <a:r>
              <a:rPr sz="4000" b="1">
                <a:solidFill>
                  <a:schemeClr val="tx1"/>
                </a:solidFill>
              </a:rPr>
              <a:t>Example </a:t>
            </a:r>
            <a:r>
              <a:rPr sz="4000" b="1" smtClean="0">
                <a:solidFill>
                  <a:schemeClr val="tx1"/>
                </a:solidFill>
              </a:rPr>
              <a:t>30.1</a:t>
            </a:r>
            <a:endParaRPr sz="4000" b="1">
              <a:solidFill>
                <a:schemeClr val="tx1"/>
              </a:solidFill>
            </a:endParaRPr>
          </a:p>
        </p:txBody>
      </p:sp>
      <p:pic>
        <p:nvPicPr>
          <p:cNvPr id="40964" name="Picture 5" descr="DS3-Figure 29-02"/>
          <p:cNvPicPr>
            <a:picLocks noChangeAspect="1" noChangeArrowheads="1"/>
          </p:cNvPicPr>
          <p:nvPr/>
        </p:nvPicPr>
        <p:blipFill>
          <a:blip r:embed="rId2"/>
          <a:srcRect/>
          <a:stretch>
            <a:fillRect/>
          </a:stretch>
        </p:blipFill>
        <p:spPr bwMode="auto">
          <a:xfrm>
            <a:off x="711200" y="1487487"/>
            <a:ext cx="8280400" cy="4684713"/>
          </a:xfrm>
          <a:prstGeom prst="rect">
            <a:avLst/>
          </a:prstGeom>
          <a:noFill/>
          <a:ln w="9525">
            <a:noFill/>
            <a:miter lim="800000"/>
            <a:headEnd/>
            <a:tailEnd/>
          </a:ln>
        </p:spPr>
      </p:pic>
      <p:sp>
        <p:nvSpPr>
          <p:cNvPr id="7" name="TextBox 6"/>
          <p:cNvSpPr txBox="1"/>
          <p:nvPr/>
        </p:nvSpPr>
        <p:spPr>
          <a:xfrm>
            <a:off x="1828800" y="6248400"/>
            <a:ext cx="6477000" cy="369332"/>
          </a:xfrm>
          <a:prstGeom prst="rect">
            <a:avLst/>
          </a:prstGeom>
          <a:noFill/>
        </p:spPr>
        <p:txBody>
          <a:bodyPr wrap="square" rtlCol="0">
            <a:spAutoFit/>
          </a:bodyPr>
          <a:lstStyle/>
          <a:p>
            <a:r>
              <a:rPr lang="en-US" dirty="0" smtClean="0">
                <a:latin typeface="Open Sans"/>
              </a:rPr>
              <a:t>A graphical representation of the data shown in previous slide</a:t>
            </a:r>
            <a:endParaRPr lang="en-US" dirty="0">
              <a:latin typeface="Open Sans"/>
            </a:endParaRPr>
          </a:p>
        </p:txBody>
      </p:sp>
    </p:spTree>
  </p:cSld>
  <p:clrMapOvr>
    <a:masterClrMapping/>
  </p:clrMapOvr>
  <p:transition>
    <p:wipe di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a:xfrm>
            <a:off x="1676400" y="360363"/>
            <a:ext cx="8382000" cy="554037"/>
          </a:xfrm>
        </p:spPr>
        <p:txBody>
          <a:bodyPr>
            <a:noAutofit/>
          </a:bodyPr>
          <a:lstStyle/>
          <a:p>
            <a:pPr eaLnBrk="1" hangingPunct="1">
              <a:defRPr/>
            </a:pPr>
            <a:r>
              <a:rPr sz="3200" b="1">
                <a:solidFill>
                  <a:schemeClr val="tx1"/>
                </a:solidFill>
              </a:rPr>
              <a:t>Object Exchange Model (OEM)</a:t>
            </a:r>
          </a:p>
        </p:txBody>
      </p:sp>
      <p:sp>
        <p:nvSpPr>
          <p:cNvPr id="373763" name="Rectangle 3"/>
          <p:cNvSpPr>
            <a:spLocks noGrp="1" noChangeArrowheads="1"/>
          </p:cNvSpPr>
          <p:nvPr>
            <p:ph idx="1"/>
          </p:nvPr>
        </p:nvSpPr>
        <p:spPr>
          <a:xfrm>
            <a:off x="1219200" y="1600200"/>
            <a:ext cx="7391400" cy="4343400"/>
          </a:xfrm>
        </p:spPr>
        <p:txBody>
          <a:bodyPr>
            <a:noAutofit/>
          </a:bodyPr>
          <a:lstStyle/>
          <a:p>
            <a:pPr algn="just" eaLnBrk="1" hangingPunct="1"/>
            <a:r>
              <a:rPr lang="en-US" altLang="en-US" dirty="0" smtClean="0">
                <a:cs typeface="Times New Roman" pitchFamily="18" charset="0"/>
              </a:rPr>
              <a:t>A </a:t>
            </a:r>
            <a:r>
              <a:rPr lang="en-US" altLang="en-US" i="1" dirty="0" smtClean="0">
                <a:cs typeface="Times New Roman" pitchFamily="18" charset="0"/>
              </a:rPr>
              <a:t>label</a:t>
            </a:r>
            <a:r>
              <a:rPr lang="en-US" altLang="en-US" dirty="0" smtClean="0">
                <a:cs typeface="Times New Roman" pitchFamily="18" charset="0"/>
              </a:rPr>
              <a:t> indicates what the object represents and is used to identify the object and to convey the meaning of the object, and so should be as informative as possible. </a:t>
            </a:r>
          </a:p>
          <a:p>
            <a:pPr algn="just" eaLnBrk="1" hangingPunct="1"/>
            <a:r>
              <a:rPr lang="en-US" altLang="en-US" dirty="0" smtClean="0">
                <a:cs typeface="Times New Roman" pitchFamily="18" charset="0"/>
              </a:rPr>
              <a:t>Labels can change dynamically. </a:t>
            </a:r>
          </a:p>
          <a:p>
            <a:pPr algn="just" eaLnBrk="1" hangingPunct="1"/>
            <a:r>
              <a:rPr lang="en-US" altLang="en-US" dirty="0" smtClean="0">
                <a:cs typeface="Times New Roman" pitchFamily="18" charset="0"/>
              </a:rPr>
              <a:t>A </a:t>
            </a:r>
            <a:r>
              <a:rPr lang="en-US" altLang="en-US" i="1" dirty="0" smtClean="0">
                <a:cs typeface="Times New Roman" pitchFamily="18" charset="0"/>
              </a:rPr>
              <a:t>name</a:t>
            </a:r>
            <a:r>
              <a:rPr lang="en-US" altLang="en-US" dirty="0" smtClean="0">
                <a:cs typeface="Times New Roman" pitchFamily="18" charset="0"/>
              </a:rPr>
              <a:t> is a special label that serves as an alias for a single object and acts as an entry point into the database (for example, </a:t>
            </a:r>
            <a:r>
              <a:rPr lang="en-US" altLang="en-US" dirty="0" err="1" smtClean="0">
                <a:cs typeface="Arial" pitchFamily="34" charset="0"/>
              </a:rPr>
              <a:t>DreamHome</a:t>
            </a:r>
            <a:r>
              <a:rPr lang="en-US" altLang="en-US" i="1" dirty="0" smtClean="0">
                <a:cs typeface="Times New Roman" pitchFamily="18" charset="0"/>
              </a:rPr>
              <a:t> </a:t>
            </a:r>
            <a:r>
              <a:rPr lang="en-US" altLang="en-US" dirty="0" smtClean="0">
                <a:cs typeface="Times New Roman" pitchFamily="18" charset="0"/>
              </a:rPr>
              <a:t>is a name that denotes object &amp;1).</a:t>
            </a:r>
          </a:p>
          <a:p>
            <a:pPr algn="just"/>
            <a:r>
              <a:rPr lang="en-US" altLang="en-US" dirty="0" smtClean="0">
                <a:cs typeface="Times New Roman" pitchFamily="18" charset="0"/>
              </a:rPr>
              <a:t>An OEM object can be considered as a quadruple (</a:t>
            </a:r>
            <a:r>
              <a:rPr lang="en-US" altLang="en-US" dirty="0" smtClean="0">
                <a:cs typeface="Arial" pitchFamily="34" charset="0"/>
              </a:rPr>
              <a:t>label</a:t>
            </a:r>
            <a:r>
              <a:rPr lang="en-US" altLang="en-US" dirty="0" smtClean="0">
                <a:cs typeface="Times New Roman" pitchFamily="18" charset="0"/>
              </a:rPr>
              <a:t>, </a:t>
            </a:r>
            <a:r>
              <a:rPr lang="en-US" altLang="en-US" dirty="0" err="1" smtClean="0">
                <a:cs typeface="Arial" pitchFamily="34" charset="0"/>
              </a:rPr>
              <a:t>oid</a:t>
            </a:r>
            <a:r>
              <a:rPr lang="en-US" altLang="en-US" dirty="0" smtClean="0">
                <a:cs typeface="Times New Roman" pitchFamily="18" charset="0"/>
              </a:rPr>
              <a:t>, </a:t>
            </a:r>
            <a:r>
              <a:rPr lang="en-US" altLang="en-US" dirty="0" smtClean="0">
                <a:cs typeface="Arial" pitchFamily="34" charset="0"/>
              </a:rPr>
              <a:t>type</a:t>
            </a:r>
            <a:r>
              <a:rPr lang="en-US" altLang="en-US" dirty="0" smtClean="0">
                <a:cs typeface="Times New Roman" pitchFamily="18" charset="0"/>
              </a:rPr>
              <a:t>, </a:t>
            </a:r>
            <a:r>
              <a:rPr lang="en-US" altLang="en-US" dirty="0" smtClean="0">
                <a:cs typeface="Arial" pitchFamily="34" charset="0"/>
              </a:rPr>
              <a:t>value</a:t>
            </a:r>
            <a:r>
              <a:rPr lang="en-US" altLang="en-US" dirty="0" smtClean="0">
                <a:cs typeface="Times New Roman" pitchFamily="18" charset="0"/>
              </a:rPr>
              <a:t>). </a:t>
            </a:r>
          </a:p>
          <a:p>
            <a:pPr algn="just"/>
            <a:r>
              <a:rPr lang="en-US" altLang="en-US" dirty="0" smtClean="0">
                <a:cs typeface="Times New Roman" pitchFamily="18" charset="0"/>
              </a:rPr>
              <a:t>For example:</a:t>
            </a:r>
          </a:p>
          <a:p>
            <a:pPr lvl="1" algn="just">
              <a:lnSpc>
                <a:spcPct val="40000"/>
              </a:lnSpc>
            </a:pPr>
            <a:endParaRPr lang="en-US" altLang="en-US" dirty="0" smtClean="0">
              <a:cs typeface="Times New Roman" pitchFamily="18" charset="0"/>
            </a:endParaRPr>
          </a:p>
          <a:p>
            <a:pPr lvl="1" algn="just">
              <a:buNone/>
            </a:pPr>
            <a:r>
              <a:rPr lang="en-US" altLang="en-US" dirty="0" smtClean="0">
                <a:cs typeface="Arial" pitchFamily="34" charset="0"/>
              </a:rPr>
              <a:t>{Staff, </a:t>
            </a:r>
            <a:r>
              <a:rPr lang="en-US" altLang="en-US" dirty="0" smtClean="0">
                <a:cs typeface="Times New Roman" pitchFamily="18" charset="0"/>
              </a:rPr>
              <a:t>&amp;4, set, {&amp;9, &amp;10}}</a:t>
            </a:r>
          </a:p>
          <a:p>
            <a:pPr lvl="1" algn="just">
              <a:buNone/>
            </a:pPr>
            <a:r>
              <a:rPr lang="en-US" altLang="en-US" dirty="0" smtClean="0">
                <a:cs typeface="Arial" pitchFamily="34" charset="0"/>
              </a:rPr>
              <a:t>{name</a:t>
            </a:r>
            <a:r>
              <a:rPr lang="en-US" altLang="en-US" dirty="0" smtClean="0">
                <a:cs typeface="Times New Roman" pitchFamily="18" charset="0"/>
              </a:rPr>
              <a:t>, &amp;9, string, “Ann Beech”}</a:t>
            </a:r>
            <a:r>
              <a:rPr lang="en-US" altLang="en-US" dirty="0" smtClean="0">
                <a:cs typeface="Arial" pitchFamily="34" charset="0"/>
              </a:rPr>
              <a:t> </a:t>
            </a:r>
            <a:endParaRPr lang="en-US" altLang="en-US" dirty="0" smtClean="0">
              <a:cs typeface="Times New Roman" pitchFamily="18" charset="0"/>
            </a:endParaRPr>
          </a:p>
          <a:p>
            <a:pPr lvl="1" algn="just">
              <a:buNone/>
            </a:pPr>
            <a:r>
              <a:rPr lang="en-US" altLang="en-US" dirty="0" smtClean="0">
                <a:cs typeface="Arial" pitchFamily="34" charset="0"/>
              </a:rPr>
              <a:t>{salary</a:t>
            </a:r>
            <a:r>
              <a:rPr lang="en-US" altLang="en-US" dirty="0" smtClean="0">
                <a:cs typeface="Times New Roman" pitchFamily="18" charset="0"/>
              </a:rPr>
              <a:t>, &amp;10, decimal, 12000}</a:t>
            </a:r>
          </a:p>
          <a:p>
            <a:pPr algn="just" eaLnBrk="1" hangingPunct="1"/>
            <a:endParaRPr lang="en-US" altLang="en-US" dirty="0" smtClean="0">
              <a:cs typeface="Times New Roman" pitchFamily="18" charset="0"/>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37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37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3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37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376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376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376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37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768" y="228600"/>
            <a:ext cx="6858032" cy="1143000"/>
          </a:xfrm>
        </p:spPr>
        <p:txBody>
          <a:bodyPr>
            <a:normAutofit/>
          </a:bodyPr>
          <a:lstStyle/>
          <a:p>
            <a:pPr algn="r"/>
            <a:r>
              <a:rPr lang="en-US" sz="3200" b="1" dirty="0" smtClean="0">
                <a:solidFill>
                  <a:schemeClr val="tx1"/>
                </a:solidFill>
              </a:rPr>
              <a:t>4 Components in ER-Modeling</a:t>
            </a:r>
            <a:endParaRPr lang="en-US" sz="3200" b="1" dirty="0">
              <a:solidFill>
                <a:schemeClr val="tx1"/>
              </a:solidFill>
            </a:endParaRPr>
          </a:p>
        </p:txBody>
      </p:sp>
      <p:sp>
        <p:nvSpPr>
          <p:cNvPr id="3" name="Content Placeholder 2"/>
          <p:cNvSpPr>
            <a:spLocks noGrp="1"/>
          </p:cNvSpPr>
          <p:nvPr>
            <p:ph idx="1"/>
          </p:nvPr>
        </p:nvSpPr>
        <p:spPr>
          <a:xfrm>
            <a:off x="1271590" y="1643050"/>
            <a:ext cx="5443550" cy="4525963"/>
          </a:xfrm>
        </p:spPr>
        <p:txBody>
          <a:bodyPr>
            <a:normAutofit/>
          </a:bodyPr>
          <a:lstStyle/>
          <a:p>
            <a:r>
              <a:rPr lang="en-US" sz="2400" dirty="0" smtClean="0"/>
              <a:t>Entity/ Entity Type</a:t>
            </a:r>
          </a:p>
          <a:p>
            <a:r>
              <a:rPr lang="en-US" sz="2400" dirty="0" smtClean="0"/>
              <a:t>Relationship</a:t>
            </a:r>
          </a:p>
          <a:p>
            <a:r>
              <a:rPr lang="en-US" sz="2400" dirty="0" smtClean="0"/>
              <a:t>Attribute</a:t>
            </a:r>
          </a:p>
          <a:p>
            <a:r>
              <a:rPr lang="en-US" sz="2400" dirty="0" smtClean="0"/>
              <a:t>Multiplicity</a:t>
            </a:r>
          </a:p>
          <a:p>
            <a:endParaRPr lang="en-US" sz="2400" dirty="0" smtClean="0"/>
          </a:p>
        </p:txBody>
      </p:sp>
      <p:grpSp>
        <p:nvGrpSpPr>
          <p:cNvPr id="4" name="Group 32"/>
          <p:cNvGrpSpPr/>
          <p:nvPr/>
        </p:nvGrpSpPr>
        <p:grpSpPr>
          <a:xfrm>
            <a:off x="1785918" y="3857628"/>
            <a:ext cx="6286544" cy="1857388"/>
            <a:chOff x="1785918" y="3857628"/>
            <a:chExt cx="6286544" cy="1857388"/>
          </a:xfrm>
        </p:grpSpPr>
        <p:cxnSp>
          <p:nvCxnSpPr>
            <p:cNvPr id="8" name="Straight Connector 7"/>
            <p:cNvCxnSpPr/>
            <p:nvPr/>
          </p:nvCxnSpPr>
          <p:spPr>
            <a:xfrm>
              <a:off x="1785918" y="4500570"/>
              <a:ext cx="200026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929322" y="4500570"/>
              <a:ext cx="2000264" cy="1588"/>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31"/>
            <p:cNvGrpSpPr/>
            <p:nvPr/>
          </p:nvGrpSpPr>
          <p:grpSpPr>
            <a:xfrm>
              <a:off x="1785918" y="3857628"/>
              <a:ext cx="6286544" cy="1857388"/>
              <a:chOff x="1785918" y="3857628"/>
              <a:chExt cx="6286544" cy="1857388"/>
            </a:xfrm>
          </p:grpSpPr>
          <p:grpSp>
            <p:nvGrpSpPr>
              <p:cNvPr id="7" name="Group 15"/>
              <p:cNvGrpSpPr/>
              <p:nvPr/>
            </p:nvGrpSpPr>
            <p:grpSpPr>
              <a:xfrm>
                <a:off x="1785918" y="3857628"/>
                <a:ext cx="2000264" cy="1857388"/>
                <a:chOff x="1785918" y="3786190"/>
                <a:chExt cx="2000264" cy="1857388"/>
              </a:xfrm>
            </p:grpSpPr>
            <p:sp>
              <p:nvSpPr>
                <p:cNvPr id="6" name="Rectangle 5"/>
                <p:cNvSpPr/>
                <p:nvPr/>
              </p:nvSpPr>
              <p:spPr>
                <a:xfrm>
                  <a:off x="1785918" y="3786190"/>
                  <a:ext cx="2000264" cy="1857388"/>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071670" y="3857628"/>
                  <a:ext cx="1714512" cy="461665"/>
                </a:xfrm>
                <a:prstGeom prst="rect">
                  <a:avLst/>
                </a:prstGeom>
                <a:noFill/>
              </p:spPr>
              <p:txBody>
                <a:bodyPr wrap="square" rtlCol="0">
                  <a:spAutoFit/>
                </a:bodyPr>
                <a:lstStyle/>
                <a:p>
                  <a:r>
                    <a:rPr lang="en-US" sz="2400" b="1" dirty="0" smtClean="0">
                      <a:latin typeface="+mj-lt"/>
                    </a:rPr>
                    <a:t>Customer</a:t>
                  </a:r>
                  <a:endParaRPr lang="en-US" sz="2400" b="1" dirty="0">
                    <a:latin typeface="+mj-lt"/>
                  </a:endParaRPr>
                </a:p>
              </p:txBody>
            </p:sp>
          </p:grpSp>
          <p:grpSp>
            <p:nvGrpSpPr>
              <p:cNvPr id="9" name="Group 16"/>
              <p:cNvGrpSpPr/>
              <p:nvPr/>
            </p:nvGrpSpPr>
            <p:grpSpPr>
              <a:xfrm>
                <a:off x="5929322" y="3857628"/>
                <a:ext cx="2143140" cy="1857388"/>
                <a:chOff x="6215074" y="3786190"/>
                <a:chExt cx="2143140" cy="1857388"/>
              </a:xfrm>
            </p:grpSpPr>
            <p:sp>
              <p:nvSpPr>
                <p:cNvPr id="11" name="Rectangle 10"/>
                <p:cNvSpPr/>
                <p:nvPr/>
              </p:nvSpPr>
              <p:spPr>
                <a:xfrm>
                  <a:off x="6215074" y="3786190"/>
                  <a:ext cx="2000264" cy="1857388"/>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643702" y="3857628"/>
                  <a:ext cx="1714512" cy="461665"/>
                </a:xfrm>
                <a:prstGeom prst="rect">
                  <a:avLst/>
                </a:prstGeom>
                <a:noFill/>
              </p:spPr>
              <p:txBody>
                <a:bodyPr wrap="square" rtlCol="0">
                  <a:spAutoFit/>
                </a:bodyPr>
                <a:lstStyle/>
                <a:p>
                  <a:r>
                    <a:rPr lang="en-US" sz="2400" b="1" dirty="0" smtClean="0">
                      <a:latin typeface="+mj-lt"/>
                    </a:rPr>
                    <a:t>Order</a:t>
                  </a:r>
                  <a:endParaRPr lang="en-US" sz="2400" b="1" dirty="0">
                    <a:latin typeface="+mj-lt"/>
                  </a:endParaRPr>
                </a:p>
              </p:txBody>
            </p:sp>
          </p:grpSp>
        </p:grpSp>
      </p:grpSp>
      <p:cxnSp>
        <p:nvCxnSpPr>
          <p:cNvPr id="15" name="Straight Connector 14"/>
          <p:cNvCxnSpPr/>
          <p:nvPr/>
        </p:nvCxnSpPr>
        <p:spPr>
          <a:xfrm>
            <a:off x="3786182" y="4786322"/>
            <a:ext cx="2143140" cy="1588"/>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Group 33"/>
          <p:cNvGrpSpPr/>
          <p:nvPr/>
        </p:nvGrpSpPr>
        <p:grpSpPr>
          <a:xfrm>
            <a:off x="1928794" y="4643446"/>
            <a:ext cx="5429288" cy="1012274"/>
            <a:chOff x="1928794" y="4643446"/>
            <a:chExt cx="5429288" cy="1012274"/>
          </a:xfrm>
        </p:grpSpPr>
        <p:grpSp>
          <p:nvGrpSpPr>
            <p:cNvPr id="16" name="Group 21"/>
            <p:cNvGrpSpPr/>
            <p:nvPr/>
          </p:nvGrpSpPr>
          <p:grpSpPr>
            <a:xfrm>
              <a:off x="1928794" y="4643446"/>
              <a:ext cx="1214446" cy="1012274"/>
              <a:chOff x="1928794" y="4572008"/>
              <a:chExt cx="1214446" cy="1012274"/>
            </a:xfrm>
          </p:grpSpPr>
          <p:sp>
            <p:nvSpPr>
              <p:cNvPr id="18" name="TextBox 17"/>
              <p:cNvSpPr txBox="1"/>
              <p:nvPr/>
            </p:nvSpPr>
            <p:spPr>
              <a:xfrm>
                <a:off x="1928794" y="4572008"/>
                <a:ext cx="1214446" cy="369332"/>
              </a:xfrm>
              <a:prstGeom prst="rect">
                <a:avLst/>
              </a:prstGeom>
              <a:noFill/>
            </p:spPr>
            <p:txBody>
              <a:bodyPr wrap="square" rtlCol="0">
                <a:spAutoFit/>
              </a:bodyPr>
              <a:lstStyle/>
              <a:p>
                <a:r>
                  <a:rPr lang="en-US" sz="1800" b="1" dirty="0" err="1" smtClean="0">
                    <a:latin typeface="+mn-lt"/>
                  </a:rPr>
                  <a:t>custID</a:t>
                </a:r>
                <a:endParaRPr lang="en-US" sz="1800" b="1" dirty="0">
                  <a:latin typeface="+mn-lt"/>
                </a:endParaRPr>
              </a:p>
            </p:txBody>
          </p:sp>
          <p:sp>
            <p:nvSpPr>
              <p:cNvPr id="19" name="TextBox 18"/>
              <p:cNvSpPr txBox="1"/>
              <p:nvPr/>
            </p:nvSpPr>
            <p:spPr>
              <a:xfrm>
                <a:off x="1928794" y="4795075"/>
                <a:ext cx="1214446" cy="369332"/>
              </a:xfrm>
              <a:prstGeom prst="rect">
                <a:avLst/>
              </a:prstGeom>
              <a:noFill/>
            </p:spPr>
            <p:txBody>
              <a:bodyPr wrap="square" rtlCol="0">
                <a:spAutoFit/>
              </a:bodyPr>
              <a:lstStyle/>
              <a:p>
                <a:r>
                  <a:rPr lang="en-US" sz="1800" b="1" dirty="0" err="1" smtClean="0">
                    <a:latin typeface="+mn-lt"/>
                  </a:rPr>
                  <a:t>custName</a:t>
                </a:r>
                <a:endParaRPr lang="en-US" sz="1800" b="1" dirty="0">
                  <a:latin typeface="+mn-lt"/>
                </a:endParaRPr>
              </a:p>
            </p:txBody>
          </p:sp>
          <p:sp>
            <p:nvSpPr>
              <p:cNvPr id="20" name="TextBox 19"/>
              <p:cNvSpPr txBox="1"/>
              <p:nvPr/>
            </p:nvSpPr>
            <p:spPr>
              <a:xfrm>
                <a:off x="1928794" y="5000636"/>
                <a:ext cx="1214446" cy="369332"/>
              </a:xfrm>
              <a:prstGeom prst="rect">
                <a:avLst/>
              </a:prstGeom>
              <a:noFill/>
            </p:spPr>
            <p:txBody>
              <a:bodyPr wrap="square" rtlCol="0">
                <a:spAutoFit/>
              </a:bodyPr>
              <a:lstStyle/>
              <a:p>
                <a:r>
                  <a:rPr lang="en-US" sz="1800" b="1" dirty="0" smtClean="0">
                    <a:latin typeface="+mn-lt"/>
                  </a:rPr>
                  <a:t>address</a:t>
                </a:r>
                <a:endParaRPr lang="en-US" sz="1800" b="1" dirty="0">
                  <a:latin typeface="+mn-lt"/>
                </a:endParaRPr>
              </a:p>
            </p:txBody>
          </p:sp>
          <p:sp>
            <p:nvSpPr>
              <p:cNvPr id="21" name="TextBox 20"/>
              <p:cNvSpPr txBox="1"/>
              <p:nvPr/>
            </p:nvSpPr>
            <p:spPr>
              <a:xfrm>
                <a:off x="1928794" y="5214950"/>
                <a:ext cx="1214446" cy="369332"/>
              </a:xfrm>
              <a:prstGeom prst="rect">
                <a:avLst/>
              </a:prstGeom>
              <a:noFill/>
            </p:spPr>
            <p:txBody>
              <a:bodyPr wrap="square" rtlCol="0">
                <a:spAutoFit/>
              </a:bodyPr>
              <a:lstStyle/>
              <a:p>
                <a:r>
                  <a:rPr lang="en-US" sz="1800" b="1" dirty="0" smtClean="0">
                    <a:latin typeface="+mn-lt"/>
                  </a:rPr>
                  <a:t>email</a:t>
                </a:r>
                <a:endParaRPr lang="en-US" sz="1800" b="1" dirty="0">
                  <a:latin typeface="+mn-lt"/>
                </a:endParaRPr>
              </a:p>
            </p:txBody>
          </p:sp>
        </p:grpSp>
        <p:grpSp>
          <p:nvGrpSpPr>
            <p:cNvPr id="17" name="Group 22"/>
            <p:cNvGrpSpPr/>
            <p:nvPr/>
          </p:nvGrpSpPr>
          <p:grpSpPr>
            <a:xfrm>
              <a:off x="6143636" y="4643446"/>
              <a:ext cx="1214446" cy="797960"/>
              <a:chOff x="1928794" y="4572008"/>
              <a:chExt cx="1214446" cy="797960"/>
            </a:xfrm>
          </p:grpSpPr>
          <p:sp>
            <p:nvSpPr>
              <p:cNvPr id="24" name="TextBox 23"/>
              <p:cNvSpPr txBox="1"/>
              <p:nvPr/>
            </p:nvSpPr>
            <p:spPr>
              <a:xfrm>
                <a:off x="1928794" y="4572008"/>
                <a:ext cx="1214446" cy="369332"/>
              </a:xfrm>
              <a:prstGeom prst="rect">
                <a:avLst/>
              </a:prstGeom>
              <a:noFill/>
            </p:spPr>
            <p:txBody>
              <a:bodyPr wrap="square" rtlCol="0">
                <a:spAutoFit/>
              </a:bodyPr>
              <a:lstStyle/>
              <a:p>
                <a:r>
                  <a:rPr lang="en-US" sz="1800" b="1" dirty="0" err="1" smtClean="0">
                    <a:latin typeface="+mn-lt"/>
                  </a:rPr>
                  <a:t>orderID</a:t>
                </a:r>
                <a:endParaRPr lang="en-US" sz="1800" b="1" dirty="0" smtClean="0">
                  <a:latin typeface="+mn-lt"/>
                </a:endParaRPr>
              </a:p>
            </p:txBody>
          </p:sp>
          <p:sp>
            <p:nvSpPr>
              <p:cNvPr id="25" name="TextBox 24"/>
              <p:cNvSpPr txBox="1"/>
              <p:nvPr/>
            </p:nvSpPr>
            <p:spPr>
              <a:xfrm>
                <a:off x="1928794" y="4795075"/>
                <a:ext cx="1214446" cy="369332"/>
              </a:xfrm>
              <a:prstGeom prst="rect">
                <a:avLst/>
              </a:prstGeom>
              <a:noFill/>
            </p:spPr>
            <p:txBody>
              <a:bodyPr wrap="square" rtlCol="0">
                <a:spAutoFit/>
              </a:bodyPr>
              <a:lstStyle/>
              <a:p>
                <a:r>
                  <a:rPr lang="en-US" sz="1800" b="1" dirty="0" err="1" smtClean="0">
                    <a:latin typeface="+mn-lt"/>
                  </a:rPr>
                  <a:t>orderDate</a:t>
                </a:r>
                <a:endParaRPr lang="en-US" sz="1800" b="1" dirty="0">
                  <a:latin typeface="+mn-lt"/>
                </a:endParaRPr>
              </a:p>
            </p:txBody>
          </p:sp>
          <p:sp>
            <p:nvSpPr>
              <p:cNvPr id="26" name="TextBox 25"/>
              <p:cNvSpPr txBox="1"/>
              <p:nvPr/>
            </p:nvSpPr>
            <p:spPr>
              <a:xfrm>
                <a:off x="1928794" y="5000636"/>
                <a:ext cx="1214446" cy="369332"/>
              </a:xfrm>
              <a:prstGeom prst="rect">
                <a:avLst/>
              </a:prstGeom>
              <a:noFill/>
            </p:spPr>
            <p:txBody>
              <a:bodyPr wrap="square" rtlCol="0">
                <a:spAutoFit/>
              </a:bodyPr>
              <a:lstStyle/>
              <a:p>
                <a:r>
                  <a:rPr lang="en-US" sz="1800" b="1" dirty="0" smtClean="0">
                    <a:latin typeface="+mn-lt"/>
                  </a:rPr>
                  <a:t>amount</a:t>
                </a:r>
                <a:endParaRPr lang="en-US" sz="1800" b="1" dirty="0">
                  <a:latin typeface="+mn-lt"/>
                </a:endParaRPr>
              </a:p>
            </p:txBody>
          </p:sp>
        </p:grpSp>
      </p:grpSp>
      <p:grpSp>
        <p:nvGrpSpPr>
          <p:cNvPr id="22" name="Group 34"/>
          <p:cNvGrpSpPr/>
          <p:nvPr/>
        </p:nvGrpSpPr>
        <p:grpSpPr>
          <a:xfrm>
            <a:off x="3857620" y="4786322"/>
            <a:ext cx="2143140" cy="369332"/>
            <a:chOff x="3857620" y="4500570"/>
            <a:chExt cx="2143140" cy="369332"/>
          </a:xfrm>
        </p:grpSpPr>
        <p:sp>
          <p:nvSpPr>
            <p:cNvPr id="30" name="TextBox 29"/>
            <p:cNvSpPr txBox="1"/>
            <p:nvPr/>
          </p:nvSpPr>
          <p:spPr>
            <a:xfrm>
              <a:off x="3857620" y="4500570"/>
              <a:ext cx="500066" cy="285752"/>
            </a:xfrm>
            <a:prstGeom prst="rect">
              <a:avLst/>
            </a:prstGeom>
            <a:noFill/>
          </p:spPr>
          <p:txBody>
            <a:bodyPr wrap="square" rtlCol="0">
              <a:spAutoFit/>
            </a:bodyPr>
            <a:lstStyle/>
            <a:p>
              <a:r>
                <a:rPr lang="en-US" b="1" dirty="0" smtClean="0"/>
                <a:t>1</a:t>
              </a:r>
              <a:endParaRPr lang="en-US" b="1" dirty="0"/>
            </a:p>
          </p:txBody>
        </p:sp>
        <p:sp>
          <p:nvSpPr>
            <p:cNvPr id="31" name="TextBox 30"/>
            <p:cNvSpPr txBox="1"/>
            <p:nvPr/>
          </p:nvSpPr>
          <p:spPr>
            <a:xfrm>
              <a:off x="5334000" y="4500570"/>
              <a:ext cx="666760" cy="369332"/>
            </a:xfrm>
            <a:prstGeom prst="rect">
              <a:avLst/>
            </a:prstGeom>
            <a:noFill/>
          </p:spPr>
          <p:txBody>
            <a:bodyPr wrap="square" rtlCol="0">
              <a:spAutoFit/>
            </a:bodyPr>
            <a:lstStyle/>
            <a:p>
              <a:r>
                <a:rPr lang="en-US" b="1" dirty="0" smtClean="0"/>
                <a:t>0..*</a:t>
              </a:r>
              <a:endParaRPr lang="en-US" b="1"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a:xfrm>
            <a:off x="685800" y="284163"/>
            <a:ext cx="8382000" cy="554037"/>
          </a:xfrm>
        </p:spPr>
        <p:txBody>
          <a:bodyPr>
            <a:noAutofit/>
          </a:bodyPr>
          <a:lstStyle/>
          <a:p>
            <a:pPr eaLnBrk="1" hangingPunct="1">
              <a:defRPr/>
            </a:pPr>
            <a:r>
              <a:rPr sz="4000" b="1">
                <a:solidFill>
                  <a:schemeClr val="tx1"/>
                </a:solidFill>
              </a:rPr>
              <a:t>Lore and Lorel</a:t>
            </a:r>
          </a:p>
        </p:txBody>
      </p:sp>
      <p:sp>
        <p:nvSpPr>
          <p:cNvPr id="369667" name="Rectangle 3"/>
          <p:cNvSpPr>
            <a:spLocks noGrp="1" noChangeArrowheads="1"/>
          </p:cNvSpPr>
          <p:nvPr>
            <p:ph idx="1"/>
          </p:nvPr>
        </p:nvSpPr>
        <p:spPr>
          <a:xfrm>
            <a:off x="1295400" y="1600200"/>
            <a:ext cx="7315200" cy="3332162"/>
          </a:xfrm>
        </p:spPr>
        <p:txBody>
          <a:bodyPr>
            <a:normAutofit/>
          </a:bodyPr>
          <a:lstStyle/>
          <a:p>
            <a:pPr algn="just" eaLnBrk="1" hangingPunct="1"/>
            <a:r>
              <a:rPr lang="en-US" altLang="en-US" sz="2200" dirty="0" smtClean="0">
                <a:cs typeface="Times New Roman" pitchFamily="18" charset="0"/>
              </a:rPr>
              <a:t>Lore (Lightweight Object </a:t>
            </a:r>
            <a:r>
              <a:rPr lang="en-US" altLang="en-US" sz="2200" dirty="0" err="1" smtClean="0">
                <a:cs typeface="Times New Roman" pitchFamily="18" charset="0"/>
              </a:rPr>
              <a:t>REpository</a:t>
            </a:r>
            <a:r>
              <a:rPr lang="en-US" altLang="en-US" sz="2200" dirty="0" smtClean="0">
                <a:cs typeface="Times New Roman" pitchFamily="18" charset="0"/>
              </a:rPr>
              <a:t>), is a multi-user DBMS, supporting crash recovery, materialized views, bulk loading of files in some standard format (XML is supported), and a declarative update language. </a:t>
            </a:r>
          </a:p>
          <a:p>
            <a:pPr algn="just" eaLnBrk="1" hangingPunct="1">
              <a:spcBef>
                <a:spcPts val="1800"/>
              </a:spcBef>
            </a:pPr>
            <a:r>
              <a:rPr lang="en-US" altLang="en-US" sz="2200" dirty="0" smtClean="0">
                <a:cs typeface="Times New Roman" pitchFamily="18" charset="0"/>
              </a:rPr>
              <a:t>Has an external data manager that enables data from external sources to be fetched dynamically and combined with local data during QP. </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96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966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7" grpId="0" build="p"/>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457200" y="304800"/>
            <a:ext cx="8382000" cy="554037"/>
          </a:xfrm>
        </p:spPr>
        <p:txBody>
          <a:bodyPr>
            <a:noAutofit/>
          </a:bodyPr>
          <a:lstStyle/>
          <a:p>
            <a:pPr eaLnBrk="1" hangingPunct="1">
              <a:defRPr/>
            </a:pPr>
            <a:r>
              <a:rPr sz="4400" b="1">
                <a:solidFill>
                  <a:schemeClr val="tx1"/>
                </a:solidFill>
              </a:rPr>
              <a:t>Lorel</a:t>
            </a:r>
          </a:p>
        </p:txBody>
      </p:sp>
      <p:sp>
        <p:nvSpPr>
          <p:cNvPr id="370691" name="Rectangle 3"/>
          <p:cNvSpPr>
            <a:spLocks noGrp="1" noChangeArrowheads="1"/>
          </p:cNvSpPr>
          <p:nvPr>
            <p:ph idx="1"/>
          </p:nvPr>
        </p:nvSpPr>
        <p:spPr>
          <a:xfrm>
            <a:off x="1219200" y="1752600"/>
            <a:ext cx="7315200" cy="3932237"/>
          </a:xfrm>
        </p:spPr>
        <p:txBody>
          <a:bodyPr>
            <a:normAutofit/>
          </a:bodyPr>
          <a:lstStyle/>
          <a:p>
            <a:pPr algn="just" eaLnBrk="1" hangingPunct="1"/>
            <a:r>
              <a:rPr lang="en-US" altLang="en-US" sz="2200" dirty="0" err="1" smtClean="0">
                <a:cs typeface="Times New Roman" pitchFamily="18" charset="0"/>
              </a:rPr>
              <a:t>Lorel</a:t>
            </a:r>
            <a:r>
              <a:rPr lang="en-US" altLang="en-US" sz="2200" dirty="0" smtClean="0">
                <a:cs typeface="Times New Roman" pitchFamily="18" charset="0"/>
              </a:rPr>
              <a:t> (the Lore language) is an extension to OQL. </a:t>
            </a:r>
            <a:r>
              <a:rPr lang="en-US" altLang="en-US" sz="2200" dirty="0" err="1" smtClean="0">
                <a:cs typeface="Times New Roman" pitchFamily="18" charset="0"/>
              </a:rPr>
              <a:t>Lorel</a:t>
            </a:r>
            <a:r>
              <a:rPr lang="en-US" altLang="en-US" sz="2200" dirty="0" smtClean="0">
                <a:cs typeface="Times New Roman" pitchFamily="18" charset="0"/>
              </a:rPr>
              <a:t> was intended to handle:</a:t>
            </a:r>
          </a:p>
          <a:p>
            <a:pPr lvl="1" algn="just" eaLnBrk="1" hangingPunct="1">
              <a:lnSpc>
                <a:spcPct val="10000"/>
              </a:lnSpc>
            </a:pPr>
            <a:endParaRPr lang="en-US" altLang="en-US" sz="2200" dirty="0" smtClean="0">
              <a:cs typeface="Times New Roman" pitchFamily="18" charset="0"/>
            </a:endParaRPr>
          </a:p>
          <a:p>
            <a:pPr lvl="1" algn="just" eaLnBrk="1" hangingPunct="1"/>
            <a:r>
              <a:rPr lang="en-US" altLang="en-US" sz="2200" dirty="0" smtClean="0">
                <a:cs typeface="Times New Roman" pitchFamily="18" charset="0"/>
              </a:rPr>
              <a:t>queries that return meaningful results even when some data is absent;</a:t>
            </a:r>
          </a:p>
          <a:p>
            <a:pPr lvl="1" algn="just" eaLnBrk="1" hangingPunct="1"/>
            <a:r>
              <a:rPr lang="en-US" altLang="en-US" sz="2200" dirty="0" smtClean="0">
                <a:cs typeface="Times New Roman" pitchFamily="18" charset="0"/>
              </a:rPr>
              <a:t>queries that operate uniformly over single-valued and set-valued data;</a:t>
            </a:r>
          </a:p>
          <a:p>
            <a:pPr lvl="1" algn="just" eaLnBrk="1" hangingPunct="1"/>
            <a:r>
              <a:rPr lang="en-US" altLang="en-US" sz="2200" dirty="0" smtClean="0">
                <a:cs typeface="Times New Roman" pitchFamily="18" charset="0"/>
              </a:rPr>
              <a:t>queries that operate uniformly over data with different types;</a:t>
            </a:r>
          </a:p>
          <a:p>
            <a:pPr lvl="1" algn="just" eaLnBrk="1" hangingPunct="1"/>
            <a:r>
              <a:rPr lang="en-US" altLang="en-US" sz="2200" dirty="0" smtClean="0">
                <a:cs typeface="Times New Roman" pitchFamily="18" charset="0"/>
              </a:rPr>
              <a:t>queries that return heterogeneous objects;</a:t>
            </a:r>
          </a:p>
          <a:p>
            <a:pPr lvl="1" algn="just" eaLnBrk="1" hangingPunct="1"/>
            <a:r>
              <a:rPr lang="en-US" altLang="en-US" sz="2200" dirty="0" smtClean="0">
                <a:cs typeface="Times New Roman" pitchFamily="18" charset="0"/>
              </a:rPr>
              <a:t>queries where the object structure is not fully known.</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06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06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06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069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0691">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06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1" grpId="0" build="p"/>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a:xfrm>
            <a:off x="609600" y="360363"/>
            <a:ext cx="8382000" cy="554037"/>
          </a:xfrm>
        </p:spPr>
        <p:txBody>
          <a:bodyPr>
            <a:noAutofit/>
          </a:bodyPr>
          <a:lstStyle/>
          <a:p>
            <a:pPr eaLnBrk="1" hangingPunct="1">
              <a:defRPr/>
            </a:pPr>
            <a:r>
              <a:rPr sz="4000" b="1">
                <a:solidFill>
                  <a:schemeClr val="tx1"/>
                </a:solidFill>
              </a:rPr>
              <a:t>Lore and Lorel</a:t>
            </a:r>
          </a:p>
        </p:txBody>
      </p:sp>
      <p:sp>
        <p:nvSpPr>
          <p:cNvPr id="376835" name="Rectangle 3"/>
          <p:cNvSpPr>
            <a:spLocks noGrp="1" noChangeArrowheads="1"/>
          </p:cNvSpPr>
          <p:nvPr>
            <p:ph idx="1"/>
          </p:nvPr>
        </p:nvSpPr>
        <p:spPr>
          <a:xfrm>
            <a:off x="1066800" y="1676400"/>
            <a:ext cx="7467600" cy="4533900"/>
          </a:xfrm>
        </p:spPr>
        <p:txBody>
          <a:bodyPr>
            <a:normAutofit/>
          </a:bodyPr>
          <a:lstStyle/>
          <a:p>
            <a:pPr algn="just" eaLnBrk="1" hangingPunct="1"/>
            <a:r>
              <a:rPr lang="en-US" altLang="en-US" dirty="0" smtClean="0">
                <a:cs typeface="Times New Roman" pitchFamily="18" charset="0"/>
              </a:rPr>
              <a:t>Also supports general path expression that provides for arbitrary paths: </a:t>
            </a:r>
          </a:p>
          <a:p>
            <a:pPr lvl="1" algn="just" eaLnBrk="1" hangingPunct="1"/>
            <a:r>
              <a:rPr lang="en-US" altLang="en-US" dirty="0" smtClean="0">
                <a:cs typeface="Times New Roman" pitchFamily="18" charset="0"/>
              </a:rPr>
              <a:t>‘|’ indicates selection;</a:t>
            </a:r>
          </a:p>
          <a:p>
            <a:pPr lvl="1" algn="just" eaLnBrk="1" hangingPunct="1"/>
            <a:r>
              <a:rPr lang="en-US" altLang="en-US" dirty="0" smtClean="0">
                <a:cs typeface="Times New Roman" pitchFamily="18" charset="0"/>
              </a:rPr>
              <a:t>‘?’ indicates zero or one occurrences;</a:t>
            </a:r>
          </a:p>
          <a:p>
            <a:pPr lvl="1" algn="just" eaLnBrk="1" hangingPunct="1"/>
            <a:r>
              <a:rPr lang="en-US" altLang="en-US" dirty="0" smtClean="0">
                <a:cs typeface="Times New Roman" pitchFamily="18" charset="0"/>
              </a:rPr>
              <a:t>‘+’ indicates one or more occurrences;</a:t>
            </a:r>
          </a:p>
          <a:p>
            <a:pPr lvl="1" algn="just" eaLnBrk="1" hangingPunct="1"/>
            <a:r>
              <a:rPr lang="en-US" altLang="en-US" dirty="0" smtClean="0">
                <a:cs typeface="Times New Roman" pitchFamily="18" charset="0"/>
              </a:rPr>
              <a:t>‘*’ indicates zero or more occurrences. </a:t>
            </a:r>
          </a:p>
          <a:p>
            <a:pPr algn="just" eaLnBrk="1" hangingPunct="1"/>
            <a:r>
              <a:rPr lang="en-US" altLang="en-US" dirty="0" smtClean="0">
                <a:cs typeface="Times New Roman" pitchFamily="18" charset="0"/>
              </a:rPr>
              <a:t>For example:</a:t>
            </a:r>
          </a:p>
          <a:p>
            <a:pPr lvl="1" algn="just" eaLnBrk="1" hangingPunct="1"/>
            <a:r>
              <a:rPr lang="en-US" altLang="en-US" dirty="0" err="1" smtClean="0">
                <a:cs typeface="Arial" pitchFamily="34" charset="0"/>
              </a:rPr>
              <a:t>DreamHome</a:t>
            </a:r>
            <a:r>
              <a:rPr lang="en-US" altLang="en-US" dirty="0" smtClean="0">
                <a:cs typeface="Times New Roman" pitchFamily="18" charset="0"/>
              </a:rPr>
              <a:t>.(</a:t>
            </a:r>
            <a:r>
              <a:rPr lang="en-US" altLang="en-US" dirty="0" smtClean="0">
                <a:cs typeface="Arial" pitchFamily="34" charset="0"/>
              </a:rPr>
              <a:t>Branch</a:t>
            </a:r>
            <a:r>
              <a:rPr lang="en-US" altLang="en-US" dirty="0" smtClean="0">
                <a:cs typeface="Times New Roman" pitchFamily="18" charset="0"/>
              </a:rPr>
              <a:t> | </a:t>
            </a:r>
            <a:r>
              <a:rPr lang="en-US" altLang="en-US" dirty="0" err="1" smtClean="0">
                <a:cs typeface="Arial" pitchFamily="34" charset="0"/>
              </a:rPr>
              <a:t>PropertyForRent</a:t>
            </a:r>
            <a:r>
              <a:rPr lang="en-US" altLang="en-US" dirty="0" smtClean="0">
                <a:cs typeface="Times New Roman" pitchFamily="18" charset="0"/>
              </a:rPr>
              <a:t>).</a:t>
            </a:r>
            <a:r>
              <a:rPr lang="en-US" altLang="en-US" dirty="0" smtClean="0">
                <a:cs typeface="Arial" pitchFamily="34" charset="0"/>
              </a:rPr>
              <a:t>street</a:t>
            </a:r>
          </a:p>
          <a:p>
            <a:pPr lvl="1" algn="just" eaLnBrk="1" hangingPunct="1"/>
            <a:r>
              <a:rPr lang="en-US" altLang="en-US" dirty="0" smtClean="0">
                <a:cs typeface="Times New Roman" pitchFamily="18" charset="0"/>
              </a:rPr>
              <a:t>would match path beginning with </a:t>
            </a:r>
            <a:r>
              <a:rPr lang="en-US" altLang="en-US" dirty="0" err="1" smtClean="0">
                <a:cs typeface="Arial" pitchFamily="34" charset="0"/>
              </a:rPr>
              <a:t>DreamHome</a:t>
            </a:r>
            <a:r>
              <a:rPr lang="en-US" altLang="en-US" dirty="0" smtClean="0">
                <a:cs typeface="Times New Roman" pitchFamily="18" charset="0"/>
              </a:rPr>
              <a:t>, followed by either a </a:t>
            </a:r>
            <a:r>
              <a:rPr lang="en-US" altLang="en-US" dirty="0" smtClean="0">
                <a:cs typeface="Arial" pitchFamily="34" charset="0"/>
              </a:rPr>
              <a:t>Branch</a:t>
            </a:r>
            <a:r>
              <a:rPr lang="en-US" altLang="en-US" dirty="0" smtClean="0">
                <a:cs typeface="Times New Roman" pitchFamily="18" charset="0"/>
              </a:rPr>
              <a:t> edge or a </a:t>
            </a:r>
            <a:r>
              <a:rPr lang="en-US" altLang="en-US" dirty="0" err="1" smtClean="0">
                <a:cs typeface="Arial" pitchFamily="34" charset="0"/>
              </a:rPr>
              <a:t>PropertyForRent</a:t>
            </a:r>
            <a:r>
              <a:rPr lang="en-US" altLang="en-US" dirty="0" smtClean="0">
                <a:cs typeface="Times New Roman" pitchFamily="18" charset="0"/>
              </a:rPr>
              <a:t> edge, followed by a </a:t>
            </a:r>
            <a:r>
              <a:rPr lang="en-US" altLang="en-US" dirty="0" smtClean="0">
                <a:cs typeface="Arial" pitchFamily="34" charset="0"/>
              </a:rPr>
              <a:t>street</a:t>
            </a:r>
            <a:r>
              <a:rPr lang="en-US" altLang="en-US" dirty="0" smtClean="0">
                <a:cs typeface="Times New Roman" pitchFamily="18" charset="0"/>
              </a:rPr>
              <a:t> edge.</a:t>
            </a:r>
          </a:p>
          <a:p>
            <a:pPr marL="395288" lvl="1" algn="just" eaLnBrk="1" hangingPunct="1">
              <a:buFont typeface="Arial" pitchFamily="34" charset="0"/>
              <a:buChar char="•"/>
            </a:pPr>
            <a:r>
              <a:rPr lang="en-US" altLang="en-US" dirty="0" err="1" smtClean="0">
                <a:cs typeface="Times New Roman" pitchFamily="18" charset="0"/>
              </a:rPr>
              <a:t>Lorel</a:t>
            </a:r>
            <a:r>
              <a:rPr lang="en-US" altLang="en-US" dirty="0" smtClean="0">
                <a:cs typeface="Times New Roman" pitchFamily="18" charset="0"/>
              </a:rPr>
              <a:t> query example can be seen on page 1134</a:t>
            </a:r>
          </a:p>
        </p:txBody>
      </p:sp>
      <p:sp>
        <p:nvSpPr>
          <p:cNvPr id="48133" name="Slide Number Placeholder 3"/>
          <p:cNvSpPr txBox="1">
            <a:spLocks/>
          </p:cNvSpPr>
          <p:nvPr/>
        </p:nvSpPr>
        <p:spPr bwMode="auto">
          <a:xfrm>
            <a:off x="8542338" y="6310313"/>
            <a:ext cx="601662" cy="457200"/>
          </a:xfrm>
          <a:prstGeom prst="rect">
            <a:avLst/>
          </a:prstGeom>
          <a:noFill/>
          <a:ln w="9525">
            <a:noFill/>
            <a:miter lim="800000"/>
            <a:headEnd/>
            <a:tailEnd/>
          </a:ln>
        </p:spPr>
        <p:txBody>
          <a:bodyPr/>
          <a:lstStyle/>
          <a:p>
            <a:endParaRPr lang="en-GB" altLang="en-US" sz="1800" dirty="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68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68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683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683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683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683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683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683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68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5" grpId="0" build="p"/>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a:xfrm>
            <a:off x="1752600" y="360363"/>
            <a:ext cx="8382000" cy="554037"/>
          </a:xfrm>
        </p:spPr>
        <p:txBody>
          <a:bodyPr>
            <a:noAutofit/>
          </a:bodyPr>
          <a:lstStyle/>
          <a:p>
            <a:pPr eaLnBrk="1" hangingPunct="1">
              <a:defRPr/>
            </a:pPr>
            <a:r>
              <a:rPr sz="2800" b="1">
                <a:solidFill>
                  <a:schemeClr val="tx1"/>
                </a:solidFill>
              </a:rPr>
              <a:t>XML (eXtensible Markup Language)</a:t>
            </a:r>
          </a:p>
        </p:txBody>
      </p:sp>
      <p:sp>
        <p:nvSpPr>
          <p:cNvPr id="388099" name="Rectangle 3"/>
          <p:cNvSpPr>
            <a:spLocks noGrp="1" noChangeArrowheads="1"/>
          </p:cNvSpPr>
          <p:nvPr>
            <p:ph idx="1"/>
          </p:nvPr>
        </p:nvSpPr>
        <p:spPr>
          <a:xfrm>
            <a:off x="914400" y="1574800"/>
            <a:ext cx="7848600" cy="4749800"/>
          </a:xfrm>
        </p:spPr>
        <p:txBody>
          <a:bodyPr>
            <a:normAutofit/>
          </a:bodyPr>
          <a:lstStyle/>
          <a:p>
            <a:pPr algn="just" eaLnBrk="1" hangingPunct="1">
              <a:spcBef>
                <a:spcPts val="0"/>
              </a:spcBef>
              <a:buFont typeface="Monotype Sorts"/>
              <a:buNone/>
            </a:pPr>
            <a:r>
              <a:rPr lang="en-US" altLang="en-US" dirty="0" smtClean="0">
                <a:cs typeface="Times New Roman" pitchFamily="18" charset="0"/>
              </a:rPr>
              <a:t>	A meta-language (a language for describing other languages) that enables designers to create their own customized tags to provide functionality not available with HTML.</a:t>
            </a:r>
            <a:endParaRPr lang="en-GB" altLang="en-US" dirty="0" smtClean="0">
              <a:cs typeface="Times New Roman" pitchFamily="18" charset="0"/>
            </a:endParaRPr>
          </a:p>
          <a:p>
            <a:pPr algn="just" eaLnBrk="1" hangingPunct="1">
              <a:lnSpc>
                <a:spcPct val="110000"/>
              </a:lnSpc>
              <a:spcBef>
                <a:spcPts val="0"/>
              </a:spcBef>
              <a:buFontTx/>
              <a:buChar char="•"/>
            </a:pPr>
            <a:r>
              <a:rPr lang="en-US" altLang="en-US" dirty="0" smtClean="0">
                <a:cs typeface="Times New Roman" pitchFamily="18" charset="0"/>
              </a:rPr>
              <a:t>Most documents on Web currently stored and transmitted in HTML. </a:t>
            </a:r>
          </a:p>
          <a:p>
            <a:pPr algn="just" eaLnBrk="1" hangingPunct="1">
              <a:spcBef>
                <a:spcPts val="0"/>
              </a:spcBef>
              <a:buFontTx/>
              <a:buChar char="•"/>
            </a:pPr>
            <a:r>
              <a:rPr lang="en-US" altLang="en-US" dirty="0" smtClean="0">
                <a:cs typeface="Times New Roman" pitchFamily="18" charset="0"/>
              </a:rPr>
              <a:t>One strength of HTML is its simplicity.  Simplicity may also be one of its weaknesses, with users wanting tags to simplify some tasks and make HTML documents more attractive and dynamic.</a:t>
            </a:r>
          </a:p>
          <a:p>
            <a:pPr algn="just">
              <a:spcBef>
                <a:spcPts val="0"/>
              </a:spcBef>
            </a:pPr>
            <a:r>
              <a:rPr lang="en-US" altLang="en-US" dirty="0" smtClean="0">
                <a:cs typeface="Times New Roman" pitchFamily="18" charset="0"/>
              </a:rPr>
              <a:t>To satisfy this demand, vendors introduced some browser-specific HTML tags, making it difficult to develop sophisticated, widely viewable Web documents. </a:t>
            </a:r>
          </a:p>
          <a:p>
            <a:pPr algn="just">
              <a:spcBef>
                <a:spcPts val="0"/>
              </a:spcBef>
            </a:pPr>
            <a:r>
              <a:rPr lang="en-US" altLang="en-US" dirty="0" smtClean="0">
                <a:cs typeface="Times New Roman" pitchFamily="18" charset="0"/>
              </a:rPr>
              <a:t>W3C (World Wide Web Consortium) has produced XML, which could preserve general application independence that makes HTML portable and powerful.</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80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80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80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80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80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099" grpId="0" build="p"/>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381000" y="230188"/>
            <a:ext cx="8382000" cy="554037"/>
          </a:xfrm>
        </p:spPr>
        <p:txBody>
          <a:bodyPr>
            <a:noAutofit/>
          </a:bodyPr>
          <a:lstStyle/>
          <a:p>
            <a:pPr eaLnBrk="1" hangingPunct="1">
              <a:defRPr/>
            </a:pPr>
            <a:r>
              <a:rPr sz="4400" b="1">
                <a:solidFill>
                  <a:schemeClr val="tx1"/>
                </a:solidFill>
              </a:rPr>
              <a:t>XML</a:t>
            </a:r>
          </a:p>
        </p:txBody>
      </p:sp>
      <p:sp>
        <p:nvSpPr>
          <p:cNvPr id="390147" name="Rectangle 3"/>
          <p:cNvSpPr>
            <a:spLocks noGrp="1" noChangeArrowheads="1"/>
          </p:cNvSpPr>
          <p:nvPr>
            <p:ph idx="1"/>
          </p:nvPr>
        </p:nvSpPr>
        <p:spPr>
          <a:xfrm>
            <a:off x="914400" y="1568450"/>
            <a:ext cx="8001000" cy="4679950"/>
          </a:xfrm>
        </p:spPr>
        <p:txBody>
          <a:bodyPr>
            <a:normAutofit/>
          </a:bodyPr>
          <a:lstStyle/>
          <a:p>
            <a:pPr algn="just"/>
            <a:r>
              <a:rPr lang="en-US" altLang="en-US" sz="2200" dirty="0" smtClean="0">
                <a:cs typeface="Times New Roman" pitchFamily="18" charset="0"/>
              </a:rPr>
              <a:t>XML is a restricted version of SGML (</a:t>
            </a:r>
            <a:r>
              <a:rPr lang="en-US" sz="2200" dirty="0" smtClean="0"/>
              <a:t>Standard Generalized Markup Language)</a:t>
            </a:r>
            <a:r>
              <a:rPr lang="en-US" altLang="en-US" sz="2200" dirty="0" smtClean="0">
                <a:cs typeface="Times New Roman" pitchFamily="18" charset="0"/>
              </a:rPr>
              <a:t>, designed especially for Web documents. </a:t>
            </a:r>
          </a:p>
          <a:p>
            <a:pPr algn="just" eaLnBrk="1" hangingPunct="1"/>
            <a:r>
              <a:rPr lang="en-US" altLang="en-US" sz="2200" dirty="0" smtClean="0">
                <a:cs typeface="Times New Roman" pitchFamily="18" charset="0"/>
              </a:rPr>
              <a:t>SGML allows document to be logically separated into two: one that defines the structure of the document (DTD), other containing the text itself. </a:t>
            </a:r>
          </a:p>
          <a:p>
            <a:pPr algn="just" eaLnBrk="1" hangingPunct="1"/>
            <a:r>
              <a:rPr lang="en-US" altLang="en-US" sz="2200" dirty="0" smtClean="0">
                <a:cs typeface="Times New Roman" pitchFamily="18" charset="0"/>
              </a:rPr>
              <a:t>By giving documents a separately defined structure, and by giving authors ability to define custom structures, SGML provides extremely powerful document management system. </a:t>
            </a:r>
          </a:p>
          <a:p>
            <a:pPr algn="just" eaLnBrk="1" hangingPunct="1"/>
            <a:r>
              <a:rPr lang="en-US" altLang="en-US" sz="2200" dirty="0" smtClean="0">
                <a:cs typeface="Times New Roman" pitchFamily="18" charset="0"/>
              </a:rPr>
              <a:t>However, SGML has not been widely adopted due to its inherent complexity. </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01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01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014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01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7" grpId="0" build="p"/>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a:xfrm>
            <a:off x="381000" y="230188"/>
            <a:ext cx="8382000" cy="554037"/>
          </a:xfrm>
        </p:spPr>
        <p:txBody>
          <a:bodyPr>
            <a:normAutofit fontScale="90000"/>
          </a:bodyPr>
          <a:lstStyle/>
          <a:p>
            <a:pPr eaLnBrk="1" hangingPunct="1">
              <a:defRPr/>
            </a:pPr>
            <a:r>
              <a:rPr sz="4000" b="1">
                <a:solidFill>
                  <a:schemeClr val="tx1"/>
                </a:solidFill>
              </a:rPr>
              <a:t>XML</a:t>
            </a:r>
          </a:p>
        </p:txBody>
      </p:sp>
      <p:sp>
        <p:nvSpPr>
          <p:cNvPr id="395267" name="Rectangle 3"/>
          <p:cNvSpPr>
            <a:spLocks noGrp="1" noChangeArrowheads="1"/>
          </p:cNvSpPr>
          <p:nvPr>
            <p:ph idx="1"/>
          </p:nvPr>
        </p:nvSpPr>
        <p:spPr>
          <a:xfrm>
            <a:off x="990600" y="1568450"/>
            <a:ext cx="8001000" cy="4679950"/>
          </a:xfrm>
        </p:spPr>
        <p:txBody>
          <a:bodyPr>
            <a:normAutofit/>
          </a:bodyPr>
          <a:lstStyle/>
          <a:p>
            <a:pPr algn="just" eaLnBrk="1" hangingPunct="1"/>
            <a:r>
              <a:rPr lang="en-US" altLang="en-US" sz="2200" dirty="0" smtClean="0">
                <a:cs typeface="Times New Roman" pitchFamily="18" charset="0"/>
              </a:rPr>
              <a:t>XML attempts to provide a similar function to SGML, but is less complex and, at same time, network-aware. </a:t>
            </a:r>
          </a:p>
          <a:p>
            <a:pPr algn="just" eaLnBrk="1" hangingPunct="1"/>
            <a:r>
              <a:rPr lang="en-US" altLang="en-US" sz="2200" dirty="0" smtClean="0">
                <a:cs typeface="Times New Roman" pitchFamily="18" charset="0"/>
              </a:rPr>
              <a:t>XML retains key SGML advantages of extensibility, structure, and validation. </a:t>
            </a:r>
          </a:p>
          <a:p>
            <a:pPr algn="just" eaLnBrk="1" hangingPunct="1"/>
            <a:r>
              <a:rPr lang="en-US" altLang="en-US" sz="2200" dirty="0" smtClean="0">
                <a:cs typeface="Times New Roman" pitchFamily="18" charset="0"/>
              </a:rPr>
              <a:t>Since XML is a restricted form of SGML, any fully compliant SGML system will be able to read XML documents (although the opposite is not true). </a:t>
            </a:r>
          </a:p>
          <a:p>
            <a:pPr algn="just" eaLnBrk="1" hangingPunct="1"/>
            <a:r>
              <a:rPr lang="en-US" altLang="en-US" sz="2200" dirty="0" smtClean="0">
                <a:cs typeface="Times New Roman" pitchFamily="18" charset="0"/>
              </a:rPr>
              <a:t>XML is not intended as a replacement for SGML or HTML.</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52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52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526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52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7"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a:xfrm>
            <a:off x="1600200" y="360363"/>
            <a:ext cx="8382000" cy="554037"/>
          </a:xfrm>
        </p:spPr>
        <p:txBody>
          <a:bodyPr>
            <a:noAutofit/>
          </a:bodyPr>
          <a:lstStyle/>
          <a:p>
            <a:pPr eaLnBrk="1" hangingPunct="1">
              <a:defRPr/>
            </a:pPr>
            <a:r>
              <a:rPr sz="4400" b="1">
                <a:solidFill>
                  <a:schemeClr val="tx1"/>
                </a:solidFill>
              </a:rPr>
              <a:t>Advantages of XML</a:t>
            </a:r>
          </a:p>
        </p:txBody>
      </p:sp>
      <p:sp>
        <p:nvSpPr>
          <p:cNvPr id="391171" name="Rectangle 3"/>
          <p:cNvSpPr>
            <a:spLocks noGrp="1" noChangeArrowheads="1"/>
          </p:cNvSpPr>
          <p:nvPr>
            <p:ph idx="1"/>
          </p:nvPr>
        </p:nvSpPr>
        <p:spPr>
          <a:xfrm>
            <a:off x="1066800" y="1544638"/>
            <a:ext cx="7924800" cy="3713162"/>
          </a:xfrm>
        </p:spPr>
        <p:txBody>
          <a:bodyPr>
            <a:noAutofit/>
          </a:bodyPr>
          <a:lstStyle/>
          <a:p>
            <a:pPr algn="just" eaLnBrk="1" hangingPunct="1">
              <a:lnSpc>
                <a:spcPct val="110000"/>
              </a:lnSpc>
            </a:pPr>
            <a:r>
              <a:rPr lang="en-US" altLang="en-US" dirty="0" smtClean="0">
                <a:cs typeface="Times New Roman" pitchFamily="18" charset="0"/>
              </a:rPr>
              <a:t>Simplicity</a:t>
            </a:r>
          </a:p>
          <a:p>
            <a:pPr eaLnBrk="1" hangingPunct="1">
              <a:lnSpc>
                <a:spcPct val="110000"/>
              </a:lnSpc>
            </a:pPr>
            <a:r>
              <a:rPr lang="en-US" altLang="en-US" dirty="0" smtClean="0">
                <a:cs typeface="Times New Roman" pitchFamily="18" charset="0"/>
              </a:rPr>
              <a:t>Open standard and platform/vendor-independent </a:t>
            </a:r>
          </a:p>
          <a:p>
            <a:pPr algn="just" eaLnBrk="1" hangingPunct="1">
              <a:lnSpc>
                <a:spcPct val="110000"/>
              </a:lnSpc>
            </a:pPr>
            <a:r>
              <a:rPr lang="en-US" altLang="en-US" dirty="0" smtClean="0">
                <a:cs typeface="Times New Roman" pitchFamily="18" charset="0"/>
              </a:rPr>
              <a:t>Extensibility	</a:t>
            </a:r>
          </a:p>
          <a:p>
            <a:pPr algn="just" eaLnBrk="1" hangingPunct="1">
              <a:lnSpc>
                <a:spcPct val="110000"/>
              </a:lnSpc>
            </a:pPr>
            <a:r>
              <a:rPr lang="en-US" altLang="en-US" dirty="0" smtClean="0">
                <a:cs typeface="Times New Roman" pitchFamily="18" charset="0"/>
              </a:rPr>
              <a:t>Reuse	</a:t>
            </a:r>
          </a:p>
          <a:p>
            <a:pPr algn="just" eaLnBrk="1" hangingPunct="1">
              <a:lnSpc>
                <a:spcPct val="110000"/>
              </a:lnSpc>
            </a:pPr>
            <a:r>
              <a:rPr lang="en-US" altLang="en-US" dirty="0" smtClean="0">
                <a:cs typeface="Times New Roman" pitchFamily="18" charset="0"/>
              </a:rPr>
              <a:t>Separation of content and presentation	</a:t>
            </a:r>
          </a:p>
          <a:p>
            <a:pPr algn="just" eaLnBrk="1" hangingPunct="1">
              <a:lnSpc>
                <a:spcPct val="110000"/>
              </a:lnSpc>
            </a:pPr>
            <a:r>
              <a:rPr lang="en-US" altLang="en-US" dirty="0" smtClean="0">
                <a:cs typeface="Times New Roman" pitchFamily="18" charset="0"/>
              </a:rPr>
              <a:t>Improved load balancing</a:t>
            </a:r>
          </a:p>
          <a:p>
            <a:pPr algn="just">
              <a:lnSpc>
                <a:spcPct val="120000"/>
              </a:lnSpc>
            </a:pPr>
            <a:r>
              <a:rPr lang="en-US" altLang="en-US" dirty="0" smtClean="0">
                <a:cs typeface="Times New Roman" pitchFamily="18" charset="0"/>
              </a:rPr>
              <a:t>Support for integration of data from multiple sources</a:t>
            </a:r>
          </a:p>
          <a:p>
            <a:pPr algn="just">
              <a:lnSpc>
                <a:spcPct val="120000"/>
              </a:lnSpc>
            </a:pPr>
            <a:r>
              <a:rPr lang="en-US" altLang="en-US" dirty="0" smtClean="0">
                <a:cs typeface="Times New Roman" pitchFamily="18" charset="0"/>
              </a:rPr>
              <a:t>Ability to describe data from a wide variety of applications</a:t>
            </a:r>
          </a:p>
          <a:p>
            <a:pPr algn="just">
              <a:lnSpc>
                <a:spcPct val="120000"/>
              </a:lnSpc>
            </a:pPr>
            <a:r>
              <a:rPr lang="en-US" altLang="en-US" dirty="0" smtClean="0">
                <a:cs typeface="Times New Roman" pitchFamily="18" charset="0"/>
              </a:rPr>
              <a:t>More advanced search engines</a:t>
            </a:r>
          </a:p>
          <a:p>
            <a:pPr algn="just">
              <a:lnSpc>
                <a:spcPct val="120000"/>
              </a:lnSpc>
            </a:pPr>
            <a:r>
              <a:rPr lang="en-US" altLang="en-US" dirty="0" smtClean="0">
                <a:cs typeface="Times New Roman" pitchFamily="18" charset="0"/>
              </a:rPr>
              <a:t>New opportunities.</a:t>
            </a:r>
          </a:p>
          <a:p>
            <a:pPr algn="just" eaLnBrk="1" hangingPunct="1">
              <a:lnSpc>
                <a:spcPct val="110000"/>
              </a:lnSpc>
            </a:pPr>
            <a:endParaRPr lang="en-US" altLang="en-US" dirty="0" smtClean="0">
              <a:cs typeface="Times New Roman" pitchFamily="18" charset="0"/>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11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11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11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117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117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11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117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117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117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11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1"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a:xfrm>
            <a:off x="381000" y="230188"/>
            <a:ext cx="8382000" cy="554037"/>
          </a:xfrm>
        </p:spPr>
        <p:txBody>
          <a:bodyPr>
            <a:noAutofit/>
          </a:bodyPr>
          <a:lstStyle/>
          <a:p>
            <a:pPr eaLnBrk="1" hangingPunct="1">
              <a:defRPr/>
            </a:pPr>
            <a:r>
              <a:rPr sz="4400" b="1">
                <a:solidFill>
                  <a:schemeClr val="tx1"/>
                </a:solidFill>
              </a:rPr>
              <a:t>XML</a:t>
            </a:r>
          </a:p>
        </p:txBody>
      </p:sp>
      <p:pic>
        <p:nvPicPr>
          <p:cNvPr id="64515" name="Picture 4" descr="DS3-Figure 29-05"/>
          <p:cNvPicPr>
            <a:picLocks noChangeAspect="1" noChangeArrowheads="1"/>
          </p:cNvPicPr>
          <p:nvPr/>
        </p:nvPicPr>
        <p:blipFill>
          <a:blip r:embed="rId2"/>
          <a:srcRect/>
          <a:stretch>
            <a:fillRect/>
          </a:stretch>
        </p:blipFill>
        <p:spPr bwMode="auto">
          <a:xfrm>
            <a:off x="915988" y="1447800"/>
            <a:ext cx="8075612" cy="5208588"/>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914400" y="381000"/>
            <a:ext cx="8382000" cy="554037"/>
          </a:xfrm>
        </p:spPr>
        <p:txBody>
          <a:bodyPr>
            <a:noAutofit/>
          </a:bodyPr>
          <a:lstStyle/>
          <a:p>
            <a:pPr eaLnBrk="1" hangingPunct="1">
              <a:defRPr/>
            </a:pPr>
            <a:r>
              <a:rPr sz="4400" b="1">
                <a:solidFill>
                  <a:schemeClr val="tx1"/>
                </a:solidFill>
              </a:rPr>
              <a:t>XML - Elements</a:t>
            </a:r>
          </a:p>
        </p:txBody>
      </p:sp>
      <p:sp>
        <p:nvSpPr>
          <p:cNvPr id="394243" name="Rectangle 3"/>
          <p:cNvSpPr>
            <a:spLocks noGrp="1" noChangeArrowheads="1"/>
          </p:cNvSpPr>
          <p:nvPr>
            <p:ph idx="1"/>
          </p:nvPr>
        </p:nvSpPr>
        <p:spPr>
          <a:xfrm>
            <a:off x="990600" y="1600200"/>
            <a:ext cx="8001000" cy="4695825"/>
          </a:xfrm>
        </p:spPr>
        <p:txBody>
          <a:bodyPr>
            <a:normAutofit/>
          </a:bodyPr>
          <a:lstStyle/>
          <a:p>
            <a:pPr algn="just" eaLnBrk="1" hangingPunct="1"/>
            <a:r>
              <a:rPr lang="en-US" altLang="en-US" sz="2200" dirty="0" smtClean="0">
                <a:cs typeface="Times New Roman" pitchFamily="18" charset="0"/>
              </a:rPr>
              <a:t>Elements, or tags, are most common form of markup.</a:t>
            </a:r>
          </a:p>
          <a:p>
            <a:pPr algn="just" eaLnBrk="1" hangingPunct="1"/>
            <a:r>
              <a:rPr lang="en-US" altLang="en-US" sz="2200" dirty="0" smtClean="0">
                <a:cs typeface="Times New Roman" pitchFamily="18" charset="0"/>
              </a:rPr>
              <a:t>First element must be a root element, which can contain other (sub)elements. </a:t>
            </a:r>
          </a:p>
          <a:p>
            <a:pPr algn="just" eaLnBrk="1" hangingPunct="1"/>
            <a:r>
              <a:rPr lang="en-US" altLang="en-US" sz="2200" dirty="0" smtClean="0">
                <a:cs typeface="Times New Roman" pitchFamily="18" charset="0"/>
              </a:rPr>
              <a:t>XML document must have one root element (&lt;STAFFLIST&gt;. Element begins with start-tag (&lt;STAFF&gt;) and ends with end-tag (&lt;/STAFF&gt;). </a:t>
            </a:r>
          </a:p>
          <a:p>
            <a:pPr algn="just" eaLnBrk="1" hangingPunct="1"/>
            <a:r>
              <a:rPr lang="en-US" altLang="en-US" sz="2200" dirty="0" smtClean="0">
                <a:cs typeface="Times New Roman" pitchFamily="18" charset="0"/>
              </a:rPr>
              <a:t>XML elements are case sensitive</a:t>
            </a:r>
          </a:p>
          <a:p>
            <a:pPr algn="just" eaLnBrk="1" hangingPunct="1"/>
            <a:r>
              <a:rPr lang="en-US" altLang="en-US" sz="2200" dirty="0" smtClean="0">
                <a:cs typeface="Times New Roman" pitchFamily="18" charset="0"/>
              </a:rPr>
              <a:t>An element can be empty, in which case it can be abbreviated to &lt;EMPTYELEMENT/&gt;. </a:t>
            </a:r>
          </a:p>
          <a:p>
            <a:pPr algn="just" eaLnBrk="1" hangingPunct="1"/>
            <a:r>
              <a:rPr lang="en-US" altLang="en-US" sz="2200" dirty="0" smtClean="0">
                <a:cs typeface="Times New Roman" pitchFamily="18" charset="0"/>
              </a:rPr>
              <a:t>Elements must be properly nested.</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42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42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424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424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424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42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3" grpId="0" build="p"/>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a:xfrm>
            <a:off x="762000" y="360363"/>
            <a:ext cx="8382000" cy="554037"/>
          </a:xfrm>
        </p:spPr>
        <p:txBody>
          <a:bodyPr>
            <a:normAutofit fontScale="90000"/>
          </a:bodyPr>
          <a:lstStyle/>
          <a:p>
            <a:pPr eaLnBrk="1" hangingPunct="1">
              <a:defRPr/>
            </a:pPr>
            <a:r>
              <a:rPr sz="4000" b="1">
                <a:solidFill>
                  <a:schemeClr val="tx1"/>
                </a:solidFill>
              </a:rPr>
              <a:t>XML - Attributes</a:t>
            </a:r>
          </a:p>
        </p:txBody>
      </p:sp>
      <p:sp>
        <p:nvSpPr>
          <p:cNvPr id="397315" name="Rectangle 3"/>
          <p:cNvSpPr>
            <a:spLocks noGrp="1" noChangeArrowheads="1"/>
          </p:cNvSpPr>
          <p:nvPr>
            <p:ph idx="1"/>
          </p:nvPr>
        </p:nvSpPr>
        <p:spPr>
          <a:xfrm>
            <a:off x="914400" y="1574800"/>
            <a:ext cx="8001000" cy="4749800"/>
          </a:xfrm>
        </p:spPr>
        <p:txBody>
          <a:bodyPr>
            <a:normAutofit/>
          </a:bodyPr>
          <a:lstStyle/>
          <a:p>
            <a:pPr algn="just" eaLnBrk="1" hangingPunct="1"/>
            <a:r>
              <a:rPr lang="en-US" altLang="en-US" sz="2200" dirty="0" smtClean="0">
                <a:cs typeface="Times New Roman" pitchFamily="18" charset="0"/>
              </a:rPr>
              <a:t>Attributes are name-value pairs that contain descriptive information about an element. </a:t>
            </a:r>
          </a:p>
          <a:p>
            <a:pPr algn="just" eaLnBrk="1" hangingPunct="1"/>
            <a:r>
              <a:rPr lang="en-US" altLang="en-US" sz="2200" dirty="0" smtClean="0">
                <a:cs typeface="Times New Roman" pitchFamily="18" charset="0"/>
              </a:rPr>
              <a:t>Attribute is placed inside start-tag after corresponding element name with the attribute value enclosed in quotes.</a:t>
            </a:r>
          </a:p>
          <a:p>
            <a:pPr lvl="1" algn="just" eaLnBrk="1" hangingPunct="1">
              <a:buFontTx/>
              <a:buNone/>
            </a:pPr>
            <a:r>
              <a:rPr lang="en-US" altLang="en-US" sz="2200" dirty="0" smtClean="0">
                <a:cs typeface="Times New Roman" pitchFamily="18" charset="0"/>
              </a:rPr>
              <a:t> </a:t>
            </a:r>
            <a:r>
              <a:rPr lang="en-US" altLang="en-US" sz="2200" dirty="0" smtClean="0">
                <a:ea typeface="MS Mincho" pitchFamily="49" charset="-128"/>
              </a:rPr>
              <a:t>&lt;STAFF </a:t>
            </a:r>
            <a:r>
              <a:rPr lang="en-US" altLang="en-US" sz="2200" dirty="0" err="1" smtClean="0">
                <a:ea typeface="MS Mincho" pitchFamily="49" charset="-128"/>
              </a:rPr>
              <a:t>branchNo</a:t>
            </a:r>
            <a:r>
              <a:rPr lang="en-US" altLang="en-US" sz="2200" dirty="0" smtClean="0">
                <a:ea typeface="MS Mincho" pitchFamily="49" charset="-128"/>
              </a:rPr>
              <a:t> = “B005”&gt;</a:t>
            </a:r>
            <a:endParaRPr lang="en-US" altLang="en-US" sz="2200" dirty="0" smtClean="0">
              <a:cs typeface="Times New Roman" pitchFamily="18" charset="0"/>
            </a:endParaRPr>
          </a:p>
          <a:p>
            <a:pPr algn="just" eaLnBrk="1" hangingPunct="1"/>
            <a:r>
              <a:rPr lang="en-US" altLang="en-US" sz="2200" dirty="0" smtClean="0">
                <a:cs typeface="Times New Roman" pitchFamily="18" charset="0"/>
              </a:rPr>
              <a:t>Could also have represented branch as </a:t>
            </a:r>
            <a:r>
              <a:rPr lang="en-US" altLang="en-US" sz="2200" dirty="0" err="1" smtClean="0">
                <a:cs typeface="Times New Roman" pitchFamily="18" charset="0"/>
              </a:rPr>
              <a:t>subelement</a:t>
            </a:r>
            <a:r>
              <a:rPr lang="en-US" altLang="en-US" sz="2200" dirty="0" smtClean="0">
                <a:cs typeface="Times New Roman" pitchFamily="18" charset="0"/>
              </a:rPr>
              <a:t> of STAFF. </a:t>
            </a:r>
          </a:p>
          <a:p>
            <a:pPr algn="just" eaLnBrk="1" hangingPunct="1"/>
            <a:r>
              <a:rPr lang="en-US" altLang="en-US" sz="2200" dirty="0" smtClean="0">
                <a:cs typeface="Times New Roman" pitchFamily="18" charset="0"/>
              </a:rPr>
              <a:t>A given attribute may only occur once within a tag, while </a:t>
            </a:r>
            <a:r>
              <a:rPr lang="en-US" altLang="en-US" sz="2200" dirty="0" err="1" smtClean="0">
                <a:cs typeface="Times New Roman" pitchFamily="18" charset="0"/>
              </a:rPr>
              <a:t>subelements</a:t>
            </a:r>
            <a:r>
              <a:rPr lang="en-US" altLang="en-US" sz="2200" dirty="0" smtClean="0">
                <a:cs typeface="Times New Roman" pitchFamily="18" charset="0"/>
              </a:rPr>
              <a:t> with same tag may be repeated. </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73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73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731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731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73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1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p:cNvGrpSpPr/>
          <p:nvPr/>
        </p:nvGrpSpPr>
        <p:grpSpPr>
          <a:xfrm>
            <a:off x="838200" y="2566982"/>
            <a:ext cx="1857388" cy="1785950"/>
            <a:chOff x="1643042" y="3857628"/>
            <a:chExt cx="2000264" cy="1857388"/>
          </a:xfrm>
        </p:grpSpPr>
        <p:cxnSp>
          <p:nvCxnSpPr>
            <p:cNvPr id="6" name="Straight Connector 5"/>
            <p:cNvCxnSpPr/>
            <p:nvPr/>
          </p:nvCxnSpPr>
          <p:spPr>
            <a:xfrm>
              <a:off x="1643042" y="4500570"/>
              <a:ext cx="2000264" cy="1588"/>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Group 15"/>
            <p:cNvGrpSpPr/>
            <p:nvPr/>
          </p:nvGrpSpPr>
          <p:grpSpPr>
            <a:xfrm>
              <a:off x="1643042" y="3857628"/>
              <a:ext cx="2000264" cy="1857388"/>
              <a:chOff x="1785918" y="3786190"/>
              <a:chExt cx="2000264" cy="1857388"/>
            </a:xfrm>
          </p:grpSpPr>
          <p:sp>
            <p:nvSpPr>
              <p:cNvPr id="14" name="Rectangle 5"/>
              <p:cNvSpPr/>
              <p:nvPr/>
            </p:nvSpPr>
            <p:spPr>
              <a:xfrm>
                <a:off x="1785918" y="3786190"/>
                <a:ext cx="2000264" cy="1857388"/>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071670" y="3857628"/>
                <a:ext cx="1714512" cy="461665"/>
              </a:xfrm>
              <a:prstGeom prst="rect">
                <a:avLst/>
              </a:prstGeom>
              <a:noFill/>
            </p:spPr>
            <p:txBody>
              <a:bodyPr wrap="square" rtlCol="0">
                <a:spAutoFit/>
              </a:bodyPr>
              <a:lstStyle/>
              <a:p>
                <a:r>
                  <a:rPr lang="en-US" sz="2400" b="1" dirty="0" smtClean="0">
                    <a:latin typeface="+mj-lt"/>
                  </a:rPr>
                  <a:t>Customer</a:t>
                </a:r>
                <a:endParaRPr lang="en-US" sz="2400" b="1" dirty="0">
                  <a:latin typeface="+mj-lt"/>
                </a:endParaRPr>
              </a:p>
            </p:txBody>
          </p:sp>
        </p:grpSp>
      </p:grpSp>
      <p:grpSp>
        <p:nvGrpSpPr>
          <p:cNvPr id="4" name="Group 16"/>
          <p:cNvGrpSpPr/>
          <p:nvPr/>
        </p:nvGrpSpPr>
        <p:grpSpPr>
          <a:xfrm>
            <a:off x="3838596" y="2571752"/>
            <a:ext cx="1928826" cy="1785942"/>
            <a:chOff x="5786446" y="3857628"/>
            <a:chExt cx="2143140" cy="1857388"/>
          </a:xfrm>
        </p:grpSpPr>
        <p:cxnSp>
          <p:nvCxnSpPr>
            <p:cNvPr id="7" name="Straight Connector 6"/>
            <p:cNvCxnSpPr/>
            <p:nvPr/>
          </p:nvCxnSpPr>
          <p:spPr>
            <a:xfrm>
              <a:off x="5786446" y="4500570"/>
              <a:ext cx="2000264" cy="1588"/>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16"/>
            <p:cNvGrpSpPr/>
            <p:nvPr/>
          </p:nvGrpSpPr>
          <p:grpSpPr>
            <a:xfrm>
              <a:off x="5786446" y="3857628"/>
              <a:ext cx="2143140" cy="1857388"/>
              <a:chOff x="6215074" y="3786190"/>
              <a:chExt cx="2143140" cy="1857388"/>
            </a:xfrm>
          </p:grpSpPr>
          <p:sp>
            <p:nvSpPr>
              <p:cNvPr id="12" name="Rectangle 11"/>
              <p:cNvSpPr/>
              <p:nvPr/>
            </p:nvSpPr>
            <p:spPr>
              <a:xfrm>
                <a:off x="6215074" y="3786190"/>
                <a:ext cx="2000264" cy="1857388"/>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643702" y="3857628"/>
                <a:ext cx="1714512" cy="461665"/>
              </a:xfrm>
              <a:prstGeom prst="rect">
                <a:avLst/>
              </a:prstGeom>
              <a:noFill/>
            </p:spPr>
            <p:txBody>
              <a:bodyPr wrap="square" rtlCol="0">
                <a:spAutoFit/>
              </a:bodyPr>
              <a:lstStyle/>
              <a:p>
                <a:r>
                  <a:rPr lang="en-US" sz="2400" b="1" dirty="0" smtClean="0">
                    <a:latin typeface="+mj-lt"/>
                  </a:rPr>
                  <a:t>Order</a:t>
                </a:r>
                <a:endParaRPr lang="en-US" sz="2400" b="1" dirty="0">
                  <a:latin typeface="+mj-lt"/>
                </a:endParaRPr>
              </a:p>
            </p:txBody>
          </p:sp>
        </p:grpSp>
      </p:grpSp>
      <p:sp>
        <p:nvSpPr>
          <p:cNvPr id="22" name="Oval Callout 21"/>
          <p:cNvSpPr/>
          <p:nvPr/>
        </p:nvSpPr>
        <p:spPr>
          <a:xfrm>
            <a:off x="1009600" y="242878"/>
            <a:ext cx="7982000" cy="1357322"/>
          </a:xfrm>
          <a:prstGeom prst="wedgeEllipseCallout">
            <a:avLst>
              <a:gd name="adj1" fmla="val -41267"/>
              <a:gd name="adj2" fmla="val 111833"/>
            </a:avLst>
          </a:prstGeom>
        </p:spPr>
        <p:style>
          <a:lnRef idx="1">
            <a:schemeClr val="accent1"/>
          </a:lnRef>
          <a:fillRef idx="2">
            <a:schemeClr val="accent1"/>
          </a:fillRef>
          <a:effectRef idx="1">
            <a:schemeClr val="accent1"/>
          </a:effectRef>
          <a:fontRef idx="minor">
            <a:schemeClr val="dk1"/>
          </a:fontRef>
        </p:style>
        <p:txBody>
          <a:bodyPr rtlCol="0" anchor="ctr"/>
          <a:lstStyle/>
          <a:p>
            <a:pPr marL="0" lvl="0" indent="0">
              <a:buNone/>
            </a:pPr>
            <a:r>
              <a:rPr lang="en-US" sz="1900" b="1" dirty="0" smtClean="0">
                <a:latin typeface="Open Sans"/>
              </a:rPr>
              <a:t>Entity</a:t>
            </a:r>
            <a:r>
              <a:rPr lang="en-US" sz="1900" dirty="0" smtClean="0">
                <a:latin typeface="Open Sans"/>
              </a:rPr>
              <a:t> is a group of objects with the same properties, which are identified by the enterprise as having an independent existence. </a:t>
            </a:r>
            <a:endParaRPr lang="en-US" sz="1900" b="1" dirty="0" smtClean="0">
              <a:latin typeface="Open Sans"/>
            </a:endParaRPr>
          </a:p>
        </p:txBody>
      </p:sp>
      <p:grpSp>
        <p:nvGrpSpPr>
          <p:cNvPr id="8" name="Group 24"/>
          <p:cNvGrpSpPr/>
          <p:nvPr/>
        </p:nvGrpSpPr>
        <p:grpSpPr>
          <a:xfrm>
            <a:off x="7224757" y="2571744"/>
            <a:ext cx="1828813" cy="1785942"/>
            <a:chOff x="5786446" y="3857628"/>
            <a:chExt cx="2032014" cy="1857388"/>
          </a:xfrm>
        </p:grpSpPr>
        <p:cxnSp>
          <p:nvCxnSpPr>
            <p:cNvPr id="26" name="Straight Connector 25"/>
            <p:cNvCxnSpPr/>
            <p:nvPr/>
          </p:nvCxnSpPr>
          <p:spPr>
            <a:xfrm>
              <a:off x="5786446" y="4500570"/>
              <a:ext cx="2000264" cy="1588"/>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Group 16"/>
            <p:cNvGrpSpPr/>
            <p:nvPr/>
          </p:nvGrpSpPr>
          <p:grpSpPr>
            <a:xfrm>
              <a:off x="5786446" y="3857628"/>
              <a:ext cx="2032014" cy="1857388"/>
              <a:chOff x="6215074" y="3786190"/>
              <a:chExt cx="2032014" cy="1857388"/>
            </a:xfrm>
          </p:grpSpPr>
          <p:sp>
            <p:nvSpPr>
              <p:cNvPr id="28" name="Rectangle 27"/>
              <p:cNvSpPr/>
              <p:nvPr/>
            </p:nvSpPr>
            <p:spPr>
              <a:xfrm>
                <a:off x="6215074" y="3786190"/>
                <a:ext cx="2000264" cy="1857388"/>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532576" y="3857628"/>
                <a:ext cx="1714512" cy="480134"/>
              </a:xfrm>
              <a:prstGeom prst="rect">
                <a:avLst/>
              </a:prstGeom>
              <a:noFill/>
            </p:spPr>
            <p:txBody>
              <a:bodyPr wrap="square" rtlCol="0">
                <a:spAutoFit/>
              </a:bodyPr>
              <a:lstStyle/>
              <a:p>
                <a:r>
                  <a:rPr lang="en-US" sz="2400" b="1" dirty="0" smtClean="0">
                    <a:latin typeface="+mj-lt"/>
                  </a:rPr>
                  <a:t>Product</a:t>
                </a:r>
                <a:endParaRPr lang="en-US" sz="2400" b="1" dirty="0">
                  <a:latin typeface="+mj-lt"/>
                </a:endParaRPr>
              </a:p>
            </p:txBody>
          </p:sp>
        </p:grpSp>
      </p:grpSp>
      <p:grpSp>
        <p:nvGrpSpPr>
          <p:cNvPr id="10" name="Group 63"/>
          <p:cNvGrpSpPr/>
          <p:nvPr/>
        </p:nvGrpSpPr>
        <p:grpSpPr>
          <a:xfrm>
            <a:off x="2695588" y="3071810"/>
            <a:ext cx="1143008" cy="392913"/>
            <a:chOff x="2500298" y="3071810"/>
            <a:chExt cx="1143008" cy="392913"/>
          </a:xfrm>
        </p:grpSpPr>
        <p:cxnSp>
          <p:nvCxnSpPr>
            <p:cNvPr id="35" name="Straight Connector 34"/>
            <p:cNvCxnSpPr/>
            <p:nvPr/>
          </p:nvCxnSpPr>
          <p:spPr>
            <a:xfrm>
              <a:off x="2500298" y="3459957"/>
              <a:ext cx="1143008" cy="4766"/>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61"/>
            <p:cNvGrpSpPr/>
            <p:nvPr/>
          </p:nvGrpSpPr>
          <p:grpSpPr>
            <a:xfrm>
              <a:off x="2500298" y="3071810"/>
              <a:ext cx="1028706" cy="338554"/>
              <a:chOff x="2500298" y="3071810"/>
              <a:chExt cx="1028706" cy="338554"/>
            </a:xfrm>
          </p:grpSpPr>
          <p:sp>
            <p:nvSpPr>
              <p:cNvPr id="41" name="TextBox 40"/>
              <p:cNvSpPr txBox="1"/>
              <p:nvPr/>
            </p:nvSpPr>
            <p:spPr>
              <a:xfrm>
                <a:off x="2500298" y="3071810"/>
                <a:ext cx="857256" cy="338554"/>
              </a:xfrm>
              <a:prstGeom prst="rect">
                <a:avLst/>
              </a:prstGeom>
              <a:noFill/>
            </p:spPr>
            <p:txBody>
              <a:bodyPr wrap="square" rtlCol="0">
                <a:spAutoFit/>
              </a:bodyPr>
              <a:lstStyle/>
              <a:p>
                <a:r>
                  <a:rPr lang="en-US" sz="1600" dirty="0" smtClean="0"/>
                  <a:t>Places  </a:t>
                </a:r>
                <a:endParaRPr lang="en-US" sz="1600" dirty="0"/>
              </a:p>
            </p:txBody>
          </p:sp>
          <p:pic>
            <p:nvPicPr>
              <p:cNvPr id="28673" name="Picture 1"/>
              <p:cNvPicPr>
                <a:picLocks noChangeAspect="1" noChangeArrowheads="1"/>
              </p:cNvPicPr>
              <p:nvPr/>
            </p:nvPicPr>
            <p:blipFill>
              <a:blip r:embed="rId3"/>
              <a:srcRect/>
              <a:stretch>
                <a:fillRect/>
              </a:stretch>
            </p:blipFill>
            <p:spPr bwMode="auto">
              <a:xfrm>
                <a:off x="3357554" y="3143248"/>
                <a:ext cx="171450" cy="180975"/>
              </a:xfrm>
              <a:prstGeom prst="rect">
                <a:avLst/>
              </a:prstGeom>
              <a:noFill/>
              <a:ln w="9525">
                <a:noFill/>
                <a:miter lim="800000"/>
                <a:headEnd/>
                <a:tailEnd/>
              </a:ln>
              <a:effectLst/>
            </p:spPr>
          </p:pic>
        </p:grpSp>
      </p:grpSp>
      <p:grpSp>
        <p:nvGrpSpPr>
          <p:cNvPr id="16" name="Group 64"/>
          <p:cNvGrpSpPr/>
          <p:nvPr/>
        </p:nvGrpSpPr>
        <p:grpSpPr>
          <a:xfrm>
            <a:off x="5619778" y="3071810"/>
            <a:ext cx="1585923" cy="392913"/>
            <a:chOff x="5638834" y="3071810"/>
            <a:chExt cx="1585923" cy="392913"/>
          </a:xfrm>
        </p:grpSpPr>
        <p:cxnSp>
          <p:nvCxnSpPr>
            <p:cNvPr id="38" name="Straight Connector 37"/>
            <p:cNvCxnSpPr>
              <a:endCxn id="28" idx="1"/>
            </p:cNvCxnSpPr>
            <p:nvPr/>
          </p:nvCxnSpPr>
          <p:spPr>
            <a:xfrm flipV="1">
              <a:off x="5638834" y="3464715"/>
              <a:ext cx="1585923" cy="8"/>
            </a:xfrm>
            <a:prstGeom prst="line">
              <a:avLst/>
            </a:prstGeom>
          </p:spPr>
          <p:style>
            <a:lnRef idx="1">
              <a:schemeClr val="accent1"/>
            </a:lnRef>
            <a:fillRef idx="0">
              <a:schemeClr val="accent1"/>
            </a:fillRef>
            <a:effectRef idx="0">
              <a:schemeClr val="accent1"/>
            </a:effectRef>
            <a:fontRef idx="minor">
              <a:schemeClr val="tx1"/>
            </a:fontRef>
          </p:style>
        </p:cxnSp>
        <p:grpSp>
          <p:nvGrpSpPr>
            <p:cNvPr id="17" name="Group 62"/>
            <p:cNvGrpSpPr/>
            <p:nvPr/>
          </p:nvGrpSpPr>
          <p:grpSpPr>
            <a:xfrm>
              <a:off x="5748334" y="3071810"/>
              <a:ext cx="1357322" cy="338554"/>
              <a:chOff x="5748334" y="3071810"/>
              <a:chExt cx="1357322" cy="338554"/>
            </a:xfrm>
          </p:grpSpPr>
          <p:sp>
            <p:nvSpPr>
              <p:cNvPr id="54" name="TextBox 53"/>
              <p:cNvSpPr txBox="1"/>
              <p:nvPr/>
            </p:nvSpPr>
            <p:spPr>
              <a:xfrm>
                <a:off x="5748334" y="3071810"/>
                <a:ext cx="1357322" cy="338554"/>
              </a:xfrm>
              <a:prstGeom prst="rect">
                <a:avLst/>
              </a:prstGeom>
              <a:noFill/>
            </p:spPr>
            <p:txBody>
              <a:bodyPr wrap="square" rtlCol="0">
                <a:spAutoFit/>
              </a:bodyPr>
              <a:lstStyle/>
              <a:p>
                <a:r>
                  <a:rPr lang="en-US" sz="1600" dirty="0" smtClean="0"/>
                  <a:t>Consists of  </a:t>
                </a:r>
                <a:endParaRPr lang="en-US" sz="1600" dirty="0"/>
              </a:p>
            </p:txBody>
          </p:sp>
          <p:pic>
            <p:nvPicPr>
              <p:cNvPr id="55" name="Picture 1"/>
              <p:cNvPicPr>
                <a:picLocks noChangeAspect="1" noChangeArrowheads="1"/>
              </p:cNvPicPr>
              <p:nvPr/>
            </p:nvPicPr>
            <p:blipFill>
              <a:blip r:embed="rId3"/>
              <a:srcRect/>
              <a:stretch>
                <a:fillRect/>
              </a:stretch>
            </p:blipFill>
            <p:spPr bwMode="auto">
              <a:xfrm>
                <a:off x="6758004" y="3176587"/>
                <a:ext cx="171450" cy="180975"/>
              </a:xfrm>
              <a:prstGeom prst="rect">
                <a:avLst/>
              </a:prstGeom>
              <a:noFill/>
              <a:ln w="9525">
                <a:noFill/>
                <a:miter lim="800000"/>
                <a:headEnd/>
                <a:tailEnd/>
              </a:ln>
              <a:effectLst/>
            </p:spPr>
          </p:pic>
        </p:grpSp>
      </p:grpSp>
      <p:grpSp>
        <p:nvGrpSpPr>
          <p:cNvPr id="18" name="Group 57"/>
          <p:cNvGrpSpPr/>
          <p:nvPr/>
        </p:nvGrpSpPr>
        <p:grpSpPr>
          <a:xfrm>
            <a:off x="1462095" y="5257800"/>
            <a:ext cx="5853105" cy="928694"/>
            <a:chOff x="-1214477" y="4214818"/>
            <a:chExt cx="5214973" cy="928694"/>
          </a:xfrm>
        </p:grpSpPr>
        <p:sp>
          <p:nvSpPr>
            <p:cNvPr id="60" name="Oval Callout 59"/>
            <p:cNvSpPr/>
            <p:nvPr/>
          </p:nvSpPr>
          <p:spPr>
            <a:xfrm rot="10800000">
              <a:off x="-1214477" y="4214818"/>
              <a:ext cx="4714908" cy="928694"/>
            </a:xfrm>
            <a:prstGeom prst="wedgeEllipseCallout">
              <a:avLst>
                <a:gd name="adj1" fmla="val 18816"/>
                <a:gd name="adj2" fmla="val 239012"/>
              </a:avLst>
            </a:prstGeom>
          </p:spPr>
          <p:style>
            <a:lnRef idx="1">
              <a:schemeClr val="accent1"/>
            </a:lnRef>
            <a:fillRef idx="2">
              <a:schemeClr val="accent1"/>
            </a:fillRef>
            <a:effectRef idx="1">
              <a:schemeClr val="accent1"/>
            </a:effectRef>
            <a:fontRef idx="minor">
              <a:schemeClr val="dk1"/>
            </a:fontRef>
          </p:style>
          <p:txBody>
            <a:bodyPr rtlCol="0" anchor="ctr"/>
            <a:lstStyle/>
            <a:p>
              <a:pPr marL="0" lvl="0" indent="0">
                <a:buNone/>
              </a:pPr>
              <a:endParaRPr lang="en-US" sz="1900" b="1" dirty="0" smtClean="0">
                <a:latin typeface="Open Sans"/>
              </a:endParaRPr>
            </a:p>
          </p:txBody>
        </p:sp>
        <p:sp>
          <p:nvSpPr>
            <p:cNvPr id="61" name="TextBox 60"/>
            <p:cNvSpPr txBox="1"/>
            <p:nvPr/>
          </p:nvSpPr>
          <p:spPr>
            <a:xfrm>
              <a:off x="-500098" y="4357694"/>
              <a:ext cx="4500594" cy="677108"/>
            </a:xfrm>
            <a:prstGeom prst="rect">
              <a:avLst/>
            </a:prstGeom>
            <a:noFill/>
          </p:spPr>
          <p:txBody>
            <a:bodyPr wrap="square" rtlCol="0">
              <a:spAutoFit/>
            </a:bodyPr>
            <a:lstStyle/>
            <a:p>
              <a:r>
                <a:rPr lang="en-US" sz="1900" b="1" dirty="0" smtClean="0">
                  <a:latin typeface="Open Sans"/>
                </a:rPr>
                <a:t>Relationship</a:t>
              </a:r>
              <a:r>
                <a:rPr lang="en-US" sz="1900" dirty="0" smtClean="0">
                  <a:latin typeface="Open Sans"/>
                </a:rPr>
                <a:t> is a set of meaningful associations among entities</a:t>
              </a:r>
              <a:endParaRPr lang="en-US" sz="1900" dirty="0">
                <a:latin typeface="Open Sans"/>
              </a:endParaRPr>
            </a:p>
          </p:txBody>
        </p:sp>
      </p:grpSp>
      <p:sp>
        <p:nvSpPr>
          <p:cNvPr id="31" name="Rectangle 30"/>
          <p:cNvSpPr/>
          <p:nvPr/>
        </p:nvSpPr>
        <p:spPr>
          <a:xfrm>
            <a:off x="4419600" y="1752600"/>
            <a:ext cx="4572000" cy="646331"/>
          </a:xfrm>
          <a:prstGeom prst="rect">
            <a:avLst/>
          </a:prstGeom>
        </p:spPr>
        <p:txBody>
          <a:bodyPr>
            <a:spAutoFit/>
          </a:bodyPr>
          <a:lstStyle/>
          <a:p>
            <a:r>
              <a:rPr lang="en-US" dirty="0" smtClean="0"/>
              <a:t>A uniquely identifiable object of an entity is referred as an </a:t>
            </a:r>
            <a:r>
              <a:rPr lang="en-US" b="1" dirty="0" smtClean="0"/>
              <a:t>entity occurrence</a:t>
            </a:r>
            <a:endParaRPr lang="id-ID" dirty="0" smtClean="0"/>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a:xfrm>
            <a:off x="1295400" y="436563"/>
            <a:ext cx="8382000" cy="554037"/>
          </a:xfrm>
        </p:spPr>
        <p:txBody>
          <a:bodyPr>
            <a:normAutofit fontScale="90000"/>
          </a:bodyPr>
          <a:lstStyle/>
          <a:p>
            <a:pPr eaLnBrk="1" hangingPunct="1">
              <a:defRPr/>
            </a:pPr>
            <a:r>
              <a:rPr sz="4000" b="1">
                <a:solidFill>
                  <a:schemeClr val="tx1"/>
                </a:solidFill>
              </a:rPr>
              <a:t>XML – Other Sections</a:t>
            </a:r>
          </a:p>
        </p:txBody>
      </p:sp>
      <p:sp>
        <p:nvSpPr>
          <p:cNvPr id="398339" name="Rectangle 3"/>
          <p:cNvSpPr>
            <a:spLocks noGrp="1" noChangeArrowheads="1"/>
          </p:cNvSpPr>
          <p:nvPr>
            <p:ph idx="1"/>
          </p:nvPr>
        </p:nvSpPr>
        <p:spPr>
          <a:xfrm>
            <a:off x="1143000" y="1714500"/>
            <a:ext cx="7391400" cy="4610100"/>
          </a:xfrm>
        </p:spPr>
        <p:txBody>
          <a:bodyPr>
            <a:normAutofit/>
          </a:bodyPr>
          <a:lstStyle/>
          <a:p>
            <a:pPr algn="just" eaLnBrk="1" hangingPunct="1"/>
            <a:r>
              <a:rPr lang="en-US" altLang="en-US" sz="2200" i="1" dirty="0" smtClean="0">
                <a:cs typeface="Times New Roman" pitchFamily="18" charset="0"/>
              </a:rPr>
              <a:t>XML declaration</a:t>
            </a:r>
            <a:r>
              <a:rPr lang="en-US" altLang="en-US" sz="2200" dirty="0" smtClean="0">
                <a:cs typeface="Times New Roman" pitchFamily="18" charset="0"/>
              </a:rPr>
              <a:t>: optional at start of XML document.</a:t>
            </a:r>
          </a:p>
          <a:p>
            <a:pPr algn="just" eaLnBrk="1" hangingPunct="1"/>
            <a:r>
              <a:rPr lang="en-US" altLang="en-US" sz="2200" i="1" dirty="0" smtClean="0">
                <a:cs typeface="Times New Roman" pitchFamily="18" charset="0"/>
              </a:rPr>
              <a:t>Entity references</a:t>
            </a:r>
            <a:r>
              <a:rPr lang="en-US" altLang="en-US" sz="2200" dirty="0" smtClean="0">
                <a:cs typeface="Times New Roman" pitchFamily="18" charset="0"/>
              </a:rPr>
              <a:t>: serve various purposes, such as shortcuts to often repeated text or to distinguish reserved characters from content.</a:t>
            </a:r>
          </a:p>
          <a:p>
            <a:pPr algn="just" eaLnBrk="1" hangingPunct="1"/>
            <a:r>
              <a:rPr lang="en-US" altLang="en-US" sz="2200" i="1" dirty="0" smtClean="0">
                <a:cs typeface="Times New Roman" pitchFamily="18" charset="0"/>
              </a:rPr>
              <a:t>Comments</a:t>
            </a:r>
            <a:r>
              <a:rPr lang="en-US" altLang="en-US" sz="2200" dirty="0" smtClean="0">
                <a:cs typeface="Times New Roman" pitchFamily="18" charset="0"/>
              </a:rPr>
              <a:t>: enclosed in &lt;!– and --&gt; tags.</a:t>
            </a:r>
          </a:p>
          <a:p>
            <a:pPr algn="just" eaLnBrk="1" hangingPunct="1"/>
            <a:r>
              <a:rPr lang="en-US" altLang="en-US" sz="2200" i="1" dirty="0" smtClean="0">
                <a:cs typeface="Times New Roman" pitchFamily="18" charset="0"/>
              </a:rPr>
              <a:t>CDATA sections</a:t>
            </a:r>
            <a:r>
              <a:rPr lang="en-US" altLang="en-US" sz="2200" dirty="0" smtClean="0">
                <a:cs typeface="Times New Roman" pitchFamily="18" charset="0"/>
              </a:rPr>
              <a:t>: instructs XML processor to ignore markup characters and pass enclosed text directly to application.</a:t>
            </a:r>
          </a:p>
          <a:p>
            <a:pPr algn="just" eaLnBrk="1" hangingPunct="1"/>
            <a:r>
              <a:rPr lang="en-US" altLang="en-US" sz="2200" i="1" dirty="0" smtClean="0">
                <a:cs typeface="Times New Roman" pitchFamily="18" charset="0"/>
              </a:rPr>
              <a:t>Processing instructions</a:t>
            </a:r>
            <a:r>
              <a:rPr lang="en-US" altLang="en-US" sz="2200" dirty="0" smtClean="0">
                <a:cs typeface="Times New Roman" pitchFamily="18" charset="0"/>
              </a:rPr>
              <a:t>: can also be used to provide information to application.</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83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83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83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83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8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39" grpId="0" build="p"/>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a:xfrm>
            <a:off x="914400" y="436563"/>
            <a:ext cx="8382000" cy="554037"/>
          </a:xfrm>
        </p:spPr>
        <p:txBody>
          <a:bodyPr>
            <a:normAutofit fontScale="90000"/>
          </a:bodyPr>
          <a:lstStyle/>
          <a:p>
            <a:pPr eaLnBrk="1" hangingPunct="1">
              <a:defRPr/>
            </a:pPr>
            <a:r>
              <a:rPr sz="4000" b="1">
                <a:solidFill>
                  <a:schemeClr val="tx1"/>
                </a:solidFill>
              </a:rPr>
              <a:t>XML – Ordering</a:t>
            </a:r>
          </a:p>
        </p:txBody>
      </p:sp>
      <p:sp>
        <p:nvSpPr>
          <p:cNvPr id="399363" name="Rectangle 3"/>
          <p:cNvSpPr>
            <a:spLocks noGrp="1" noChangeArrowheads="1"/>
          </p:cNvSpPr>
          <p:nvPr>
            <p:ph idx="1"/>
          </p:nvPr>
        </p:nvSpPr>
        <p:spPr>
          <a:xfrm>
            <a:off x="1143000" y="1600200"/>
            <a:ext cx="7315200" cy="4191000"/>
          </a:xfrm>
        </p:spPr>
        <p:txBody>
          <a:bodyPr>
            <a:normAutofit/>
          </a:bodyPr>
          <a:lstStyle/>
          <a:p>
            <a:pPr algn="just" eaLnBrk="1" hangingPunct="1"/>
            <a:r>
              <a:rPr lang="en-US" altLang="en-US" sz="2200" dirty="0" err="1" smtClean="0">
                <a:cs typeface="Times New Roman" pitchFamily="18" charset="0"/>
              </a:rPr>
              <a:t>Semistructured</a:t>
            </a:r>
            <a:r>
              <a:rPr lang="en-US" altLang="en-US" sz="2200" dirty="0" smtClean="0">
                <a:cs typeface="Times New Roman" pitchFamily="18" charset="0"/>
              </a:rPr>
              <a:t> data model described earlier assumes collections are unordered.</a:t>
            </a:r>
          </a:p>
          <a:p>
            <a:pPr algn="just" eaLnBrk="1" hangingPunct="1"/>
            <a:r>
              <a:rPr lang="en-US" altLang="en-US" sz="2200" dirty="0" smtClean="0">
                <a:cs typeface="Times New Roman" pitchFamily="18" charset="0"/>
              </a:rPr>
              <a:t>In XML, elements are ordered.</a:t>
            </a:r>
          </a:p>
          <a:p>
            <a:pPr algn="just" eaLnBrk="1" hangingPunct="1"/>
            <a:r>
              <a:rPr lang="en-US" altLang="en-US" sz="2200" dirty="0" smtClean="0">
                <a:cs typeface="Times New Roman" pitchFamily="18" charset="0"/>
              </a:rPr>
              <a:t>In contrast, in XML attributes are unordered.</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3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3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3" grpId="0" build="p"/>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a:xfrm>
            <a:off x="1752600" y="304800"/>
            <a:ext cx="8382000" cy="554037"/>
          </a:xfrm>
        </p:spPr>
        <p:txBody>
          <a:bodyPr>
            <a:normAutofit fontScale="90000"/>
          </a:bodyPr>
          <a:lstStyle/>
          <a:p>
            <a:pPr eaLnBrk="1" hangingPunct="1">
              <a:defRPr/>
            </a:pPr>
            <a:r>
              <a:rPr sz="4000" b="1">
                <a:solidFill>
                  <a:schemeClr val="tx1"/>
                </a:solidFill>
              </a:rPr>
              <a:t>XML Query Languages</a:t>
            </a:r>
          </a:p>
        </p:txBody>
      </p:sp>
      <p:sp>
        <p:nvSpPr>
          <p:cNvPr id="416771" name="Rectangle 3"/>
          <p:cNvSpPr>
            <a:spLocks noGrp="1" noChangeArrowheads="1"/>
          </p:cNvSpPr>
          <p:nvPr>
            <p:ph idx="1"/>
          </p:nvPr>
        </p:nvSpPr>
        <p:spPr>
          <a:xfrm>
            <a:off x="1066800" y="1649413"/>
            <a:ext cx="7620000" cy="4522787"/>
          </a:xfrm>
        </p:spPr>
        <p:txBody>
          <a:bodyPr>
            <a:normAutofit/>
          </a:bodyPr>
          <a:lstStyle/>
          <a:p>
            <a:pPr algn="just" eaLnBrk="1" hangingPunct="1"/>
            <a:r>
              <a:rPr lang="en-US" altLang="en-US" sz="2200" dirty="0" smtClean="0">
                <a:cs typeface="Times New Roman" pitchFamily="18" charset="0"/>
              </a:rPr>
              <a:t>Data extraction, transformation, and integration are well-understood database issues that rely on a query language. </a:t>
            </a:r>
          </a:p>
          <a:p>
            <a:pPr algn="just" eaLnBrk="1" hangingPunct="1"/>
            <a:r>
              <a:rPr lang="en-US" altLang="en-US" sz="2200" dirty="0" smtClean="0">
                <a:cs typeface="Times New Roman" pitchFamily="18" charset="0"/>
              </a:rPr>
              <a:t>SQL and OQL do not apply directly to XML because of the irregularity of XML data.</a:t>
            </a:r>
          </a:p>
          <a:p>
            <a:pPr algn="just" eaLnBrk="1" hangingPunct="1"/>
            <a:r>
              <a:rPr lang="en-US" altLang="en-US" sz="2200" dirty="0" smtClean="0">
                <a:cs typeface="Times New Roman" pitchFamily="18" charset="0"/>
              </a:rPr>
              <a:t>However, XML data similar to </a:t>
            </a:r>
            <a:r>
              <a:rPr lang="en-US" altLang="en-US" sz="2200" dirty="0" err="1" smtClean="0">
                <a:cs typeface="Times New Roman" pitchFamily="18" charset="0"/>
              </a:rPr>
              <a:t>semistructured</a:t>
            </a:r>
            <a:r>
              <a:rPr lang="en-US" altLang="en-US" sz="2200" dirty="0" smtClean="0">
                <a:cs typeface="Times New Roman" pitchFamily="18" charset="0"/>
              </a:rPr>
              <a:t> data. There are many </a:t>
            </a:r>
            <a:r>
              <a:rPr lang="en-US" altLang="en-US" sz="2200" dirty="0" err="1" smtClean="0">
                <a:cs typeface="Times New Roman" pitchFamily="18" charset="0"/>
              </a:rPr>
              <a:t>semistructured</a:t>
            </a:r>
            <a:r>
              <a:rPr lang="en-US" altLang="en-US" sz="2200" dirty="0" smtClean="0">
                <a:cs typeface="Times New Roman" pitchFamily="18" charset="0"/>
              </a:rPr>
              <a:t> query languages that can query XML documents, including XML-QL, </a:t>
            </a:r>
            <a:r>
              <a:rPr lang="en-US" altLang="en-US" sz="2200" dirty="0" err="1" smtClean="0">
                <a:cs typeface="Times New Roman" pitchFamily="18" charset="0"/>
              </a:rPr>
              <a:t>UnQL</a:t>
            </a:r>
            <a:r>
              <a:rPr lang="en-US" altLang="en-US" sz="2200" dirty="0" smtClean="0">
                <a:cs typeface="Times New Roman" pitchFamily="18" charset="0"/>
              </a:rPr>
              <a:t>, and XQL. </a:t>
            </a:r>
          </a:p>
          <a:p>
            <a:pPr algn="just" eaLnBrk="1" hangingPunct="1"/>
            <a:r>
              <a:rPr lang="en-US" altLang="en-US" sz="2200" dirty="0" smtClean="0">
                <a:cs typeface="Times New Roman" pitchFamily="18" charset="0"/>
              </a:rPr>
              <a:t>All have notion of a path expression for navigating nested structure of XML. </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67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67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67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67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1" grpId="0" build="p"/>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990600" y="304800"/>
            <a:ext cx="8382000" cy="554037"/>
          </a:xfrm>
        </p:spPr>
        <p:txBody>
          <a:bodyPr>
            <a:normAutofit fontScale="90000"/>
          </a:bodyPr>
          <a:lstStyle/>
          <a:p>
            <a:pPr eaLnBrk="1" hangingPunct="1">
              <a:defRPr/>
            </a:pPr>
            <a:r>
              <a:rPr sz="4000" b="1">
                <a:solidFill>
                  <a:schemeClr val="tx1"/>
                </a:solidFill>
              </a:rPr>
              <a:t>Example XML-QL</a:t>
            </a:r>
          </a:p>
        </p:txBody>
      </p:sp>
      <p:sp>
        <p:nvSpPr>
          <p:cNvPr id="446467" name="Rectangle 3"/>
          <p:cNvSpPr>
            <a:spLocks noGrp="1" noChangeArrowheads="1"/>
          </p:cNvSpPr>
          <p:nvPr>
            <p:ph idx="1"/>
          </p:nvPr>
        </p:nvSpPr>
        <p:spPr>
          <a:xfrm>
            <a:off x="1066800" y="1676400"/>
            <a:ext cx="7620000" cy="4114800"/>
          </a:xfrm>
        </p:spPr>
        <p:txBody>
          <a:bodyPr/>
          <a:lstStyle/>
          <a:p>
            <a:pPr algn="just" eaLnBrk="1" hangingPunct="1">
              <a:buFont typeface="Monotype Sorts"/>
              <a:buNone/>
            </a:pPr>
            <a:r>
              <a:rPr lang="en-US" altLang="en-US" b="1" dirty="0" smtClean="0"/>
              <a:t>	Find surnames of staff who earn more than £30,000.</a:t>
            </a:r>
          </a:p>
          <a:p>
            <a:pPr algn="just" eaLnBrk="1" hangingPunct="1">
              <a:lnSpc>
                <a:spcPct val="40000"/>
              </a:lnSpc>
              <a:buFont typeface="Monotype Sorts"/>
              <a:buNone/>
            </a:pPr>
            <a:endParaRPr lang="en-US" altLang="en-US" b="1" dirty="0" smtClean="0"/>
          </a:p>
          <a:p>
            <a:pPr algn="just" eaLnBrk="1" hangingPunct="1">
              <a:spcBef>
                <a:spcPts val="600"/>
              </a:spcBef>
              <a:buFont typeface="Monotype Sorts"/>
              <a:buNone/>
            </a:pPr>
            <a:r>
              <a:rPr lang="en-US" altLang="en-US" sz="2200" b="1" dirty="0" smtClean="0">
                <a:latin typeface="Times" pitchFamily="18" charset="0"/>
                <a:cs typeface="Times New Roman" pitchFamily="18" charset="0"/>
              </a:rPr>
              <a:t>	 </a:t>
            </a:r>
            <a:r>
              <a:rPr lang="en-US" altLang="en-US" sz="2400" b="1" dirty="0" smtClean="0">
                <a:latin typeface="Times" pitchFamily="18" charset="0"/>
                <a:cs typeface="Times New Roman" pitchFamily="18" charset="0"/>
              </a:rPr>
              <a:t>WHERE &lt;STAFF&gt;</a:t>
            </a:r>
          </a:p>
          <a:p>
            <a:pPr lvl="1" algn="just" eaLnBrk="1" hangingPunct="1">
              <a:spcBef>
                <a:spcPts val="600"/>
              </a:spcBef>
              <a:buFontTx/>
              <a:buNone/>
            </a:pPr>
            <a:r>
              <a:rPr lang="en-US" altLang="en-US" sz="2400" b="1" dirty="0" smtClean="0">
                <a:latin typeface="Times" pitchFamily="18" charset="0"/>
                <a:cs typeface="Times New Roman" pitchFamily="18" charset="0"/>
              </a:rPr>
              <a:t>	&lt;SALARY&gt; $S &lt;/SALARY&gt;</a:t>
            </a:r>
          </a:p>
          <a:p>
            <a:pPr lvl="1" algn="just" eaLnBrk="1" hangingPunct="1">
              <a:spcBef>
                <a:spcPts val="600"/>
              </a:spcBef>
              <a:buFontTx/>
              <a:buNone/>
            </a:pPr>
            <a:r>
              <a:rPr lang="en-US" altLang="en-US" sz="2400" b="1" dirty="0" smtClean="0">
                <a:latin typeface="Times" pitchFamily="18" charset="0"/>
                <a:cs typeface="Times New Roman" pitchFamily="18" charset="0"/>
              </a:rPr>
              <a:t>	&lt;NAME&gt;&lt;FNAME&gt; $F &lt;/FNAME&gt; &lt;LNAME&gt; $L &lt;/LNAME&gt;&lt;/NAME&gt;</a:t>
            </a:r>
          </a:p>
          <a:p>
            <a:pPr lvl="1" algn="just" eaLnBrk="1" hangingPunct="1">
              <a:spcBef>
                <a:spcPts val="600"/>
              </a:spcBef>
              <a:buFontTx/>
              <a:buNone/>
            </a:pPr>
            <a:r>
              <a:rPr lang="en-US" altLang="en-US" sz="2400" b="1" dirty="0" smtClean="0">
                <a:latin typeface="Times" pitchFamily="18" charset="0"/>
                <a:cs typeface="Times New Roman" pitchFamily="18" charset="0"/>
              </a:rPr>
              <a:t>	&lt;/STAFF&gt; IN “http://www.dh.co.uk/staff.xml”</a:t>
            </a:r>
          </a:p>
          <a:p>
            <a:pPr lvl="1" algn="just" eaLnBrk="1" hangingPunct="1">
              <a:spcBef>
                <a:spcPts val="600"/>
              </a:spcBef>
              <a:buFontTx/>
              <a:buNone/>
            </a:pPr>
            <a:r>
              <a:rPr lang="en-US" altLang="en-US" sz="2400" b="1" dirty="0" smtClean="0">
                <a:latin typeface="Times" pitchFamily="18" charset="0"/>
                <a:cs typeface="Times New Roman" pitchFamily="18" charset="0"/>
              </a:rPr>
              <a:t>	$S &gt; 30000</a:t>
            </a:r>
          </a:p>
          <a:p>
            <a:pPr lvl="1" algn="just" eaLnBrk="1" hangingPunct="1">
              <a:spcBef>
                <a:spcPts val="600"/>
              </a:spcBef>
              <a:buFontTx/>
              <a:buNone/>
            </a:pPr>
            <a:r>
              <a:rPr lang="en-US" altLang="en-US" sz="2400" b="1" dirty="0" smtClean="0">
                <a:latin typeface="Times" pitchFamily="18" charset="0"/>
                <a:cs typeface="Times New Roman" pitchFamily="18" charset="0"/>
              </a:rPr>
              <a:t>CONSTRUCT &lt;LNAME&gt; $L &lt;/LNAME&gt;</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4464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64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464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4464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464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4646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464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7"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xfrm>
            <a:off x="381000" y="230188"/>
            <a:ext cx="8382000" cy="554037"/>
          </a:xfrm>
        </p:spPr>
        <p:txBody>
          <a:bodyPr>
            <a:noAutofit/>
          </a:bodyPr>
          <a:lstStyle/>
          <a:p>
            <a:pPr eaLnBrk="1" hangingPunct="1">
              <a:defRPr/>
            </a:pPr>
            <a:r>
              <a:rPr sz="4000" b="1">
                <a:solidFill>
                  <a:schemeClr val="tx1"/>
                </a:solidFill>
              </a:rPr>
              <a:t>XQuery</a:t>
            </a:r>
          </a:p>
        </p:txBody>
      </p:sp>
      <p:sp>
        <p:nvSpPr>
          <p:cNvPr id="420867" name="Rectangle 3"/>
          <p:cNvSpPr>
            <a:spLocks noGrp="1" noChangeArrowheads="1"/>
          </p:cNvSpPr>
          <p:nvPr>
            <p:ph idx="1"/>
          </p:nvPr>
        </p:nvSpPr>
        <p:spPr>
          <a:xfrm>
            <a:off x="1143000" y="1524000"/>
            <a:ext cx="7620000" cy="3563937"/>
          </a:xfrm>
        </p:spPr>
        <p:txBody>
          <a:bodyPr>
            <a:normAutofit/>
          </a:bodyPr>
          <a:lstStyle/>
          <a:p>
            <a:pPr algn="just" eaLnBrk="1" hangingPunct="1"/>
            <a:r>
              <a:rPr lang="en-US" altLang="en-US" sz="2200" dirty="0" err="1" smtClean="0">
                <a:cs typeface="Times New Roman" pitchFamily="18" charset="0"/>
              </a:rPr>
              <a:t>XQuery</a:t>
            </a:r>
            <a:r>
              <a:rPr lang="en-US" altLang="en-US" sz="2200" dirty="0" smtClean="0">
                <a:cs typeface="Times New Roman" pitchFamily="18" charset="0"/>
              </a:rPr>
              <a:t> derived from XML query language called Quilt, which has borrowed features from  </a:t>
            </a:r>
            <a:r>
              <a:rPr lang="en-US" altLang="en-US" sz="2200" dirty="0" err="1" smtClean="0">
                <a:cs typeface="Times New Roman" pitchFamily="18" charset="0"/>
              </a:rPr>
              <a:t>XPath</a:t>
            </a:r>
            <a:r>
              <a:rPr lang="en-US" altLang="en-US" sz="2200" dirty="0" smtClean="0">
                <a:cs typeface="Times New Roman" pitchFamily="18" charset="0"/>
              </a:rPr>
              <a:t>, XML-QL, SQL, OQL, </a:t>
            </a:r>
            <a:r>
              <a:rPr lang="en-US" altLang="en-US" sz="2200" dirty="0" err="1" smtClean="0">
                <a:cs typeface="Times New Roman" pitchFamily="18" charset="0"/>
              </a:rPr>
              <a:t>Lorel</a:t>
            </a:r>
            <a:r>
              <a:rPr lang="en-US" altLang="en-US" sz="2200" dirty="0" smtClean="0">
                <a:cs typeface="Times New Roman" pitchFamily="18" charset="0"/>
              </a:rPr>
              <a:t>, XQL, and YATL. </a:t>
            </a:r>
          </a:p>
          <a:p>
            <a:pPr algn="just" eaLnBrk="1" hangingPunct="1">
              <a:spcBef>
                <a:spcPts val="1800"/>
              </a:spcBef>
            </a:pPr>
            <a:r>
              <a:rPr lang="en-US" altLang="en-US" sz="2200" dirty="0" smtClean="0">
                <a:cs typeface="Times New Roman" pitchFamily="18" charset="0"/>
              </a:rPr>
              <a:t>Like OQL, </a:t>
            </a:r>
            <a:r>
              <a:rPr lang="en-US" altLang="en-US" sz="2200" dirty="0" err="1" smtClean="0">
                <a:cs typeface="Times New Roman" pitchFamily="18" charset="0"/>
              </a:rPr>
              <a:t>XQuery</a:t>
            </a:r>
            <a:r>
              <a:rPr lang="en-US" altLang="en-US" sz="2200" dirty="0" smtClean="0">
                <a:cs typeface="Times New Roman" pitchFamily="18" charset="0"/>
              </a:rPr>
              <a:t> is a functional language in which a query is represented as an expression.</a:t>
            </a:r>
          </a:p>
          <a:p>
            <a:pPr algn="just" eaLnBrk="1" hangingPunct="1">
              <a:spcBef>
                <a:spcPts val="1800"/>
              </a:spcBef>
            </a:pPr>
            <a:r>
              <a:rPr lang="en-US" altLang="en-US" sz="2200" dirty="0" err="1" smtClean="0">
                <a:cs typeface="Times New Roman" pitchFamily="18" charset="0"/>
              </a:rPr>
              <a:t>XQuery</a:t>
            </a:r>
            <a:r>
              <a:rPr lang="en-US" altLang="en-US" sz="2200" dirty="0" smtClean="0">
                <a:cs typeface="Times New Roman" pitchFamily="18" charset="0"/>
              </a:rPr>
              <a:t> supports several kinds of expression, which can be nested (supporting notion of a </a:t>
            </a:r>
            <a:r>
              <a:rPr lang="en-US" altLang="en-US" sz="2200" dirty="0" err="1" smtClean="0">
                <a:cs typeface="Times New Roman" pitchFamily="18" charset="0"/>
              </a:rPr>
              <a:t>subquery</a:t>
            </a:r>
            <a:r>
              <a:rPr lang="en-US" altLang="en-US" sz="2200" dirty="0" smtClean="0">
                <a:cs typeface="Times New Roman" pitchFamily="18" charset="0"/>
              </a:rPr>
              <a:t>).  </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0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08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08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7" grpId="0" build="p"/>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a:xfrm>
            <a:off x="1600200" y="381000"/>
            <a:ext cx="8382000" cy="554037"/>
          </a:xfrm>
        </p:spPr>
        <p:txBody>
          <a:bodyPr>
            <a:noAutofit/>
          </a:bodyPr>
          <a:lstStyle/>
          <a:p>
            <a:pPr eaLnBrk="1" hangingPunct="1">
              <a:defRPr/>
            </a:pPr>
            <a:r>
              <a:rPr sz="3600" b="1">
                <a:solidFill>
                  <a:schemeClr val="tx1"/>
                </a:solidFill>
              </a:rPr>
              <a:t>XQuery – Path Expressions</a:t>
            </a:r>
          </a:p>
        </p:txBody>
      </p:sp>
      <p:sp>
        <p:nvSpPr>
          <p:cNvPr id="460803" name="Rectangle 3"/>
          <p:cNvSpPr>
            <a:spLocks noGrp="1" noChangeArrowheads="1"/>
          </p:cNvSpPr>
          <p:nvPr>
            <p:ph idx="1"/>
          </p:nvPr>
        </p:nvSpPr>
        <p:spPr>
          <a:xfrm>
            <a:off x="990600" y="1524000"/>
            <a:ext cx="7912100" cy="4679950"/>
          </a:xfrm>
        </p:spPr>
        <p:txBody>
          <a:bodyPr>
            <a:normAutofit lnSpcReduction="10000"/>
          </a:bodyPr>
          <a:lstStyle/>
          <a:p>
            <a:pPr algn="just" eaLnBrk="1" hangingPunct="1"/>
            <a:r>
              <a:rPr lang="en-US" altLang="en-US" dirty="0" smtClean="0">
                <a:cs typeface="Times New Roman" pitchFamily="18" charset="0"/>
              </a:rPr>
              <a:t>Uses syntax of </a:t>
            </a:r>
            <a:r>
              <a:rPr lang="en-US" altLang="en-US" dirty="0" err="1" smtClean="0">
                <a:cs typeface="Times New Roman" pitchFamily="18" charset="0"/>
              </a:rPr>
              <a:t>XPath</a:t>
            </a:r>
            <a:r>
              <a:rPr lang="en-US" altLang="en-US" dirty="0" smtClean="0">
                <a:cs typeface="Times New Roman" pitchFamily="18" charset="0"/>
              </a:rPr>
              <a:t>. </a:t>
            </a:r>
          </a:p>
          <a:p>
            <a:pPr algn="just" eaLnBrk="1" hangingPunct="1"/>
            <a:r>
              <a:rPr lang="en-US" altLang="en-US" dirty="0" smtClean="0">
                <a:cs typeface="Times New Roman" pitchFamily="18" charset="0"/>
              </a:rPr>
              <a:t>In </a:t>
            </a:r>
            <a:r>
              <a:rPr lang="en-US" altLang="en-US" dirty="0" err="1" smtClean="0">
                <a:cs typeface="Times New Roman" pitchFamily="18" charset="0"/>
              </a:rPr>
              <a:t>XQuery</a:t>
            </a:r>
            <a:r>
              <a:rPr lang="en-US" altLang="en-US" dirty="0" smtClean="0">
                <a:cs typeface="Times New Roman" pitchFamily="18" charset="0"/>
              </a:rPr>
              <a:t>, result of a path expression is ordered list of nodes, including their descendant nodes,  ordered according to their position in original hierarchy, top-down, left-to-right order. </a:t>
            </a:r>
          </a:p>
          <a:p>
            <a:pPr algn="just" eaLnBrk="1" hangingPunct="1"/>
            <a:r>
              <a:rPr lang="en-US" altLang="en-US" dirty="0" smtClean="0">
                <a:cs typeface="Times New Roman" pitchFamily="18" charset="0"/>
              </a:rPr>
              <a:t>Result of path expression may contain duplicate values.</a:t>
            </a:r>
          </a:p>
          <a:p>
            <a:pPr algn="just" eaLnBrk="1" hangingPunct="1"/>
            <a:r>
              <a:rPr lang="en-US" altLang="en-US" dirty="0" smtClean="0">
                <a:cs typeface="Times New Roman" pitchFamily="18" charset="0"/>
              </a:rPr>
              <a:t>Each step in path expression represents movement through document in particular direction, and each step can eliminate nodes by applying one or more predicates. </a:t>
            </a:r>
          </a:p>
          <a:p>
            <a:pPr algn="just"/>
            <a:r>
              <a:rPr lang="en-US" altLang="en-US" dirty="0" smtClean="0">
                <a:cs typeface="Times New Roman" pitchFamily="18" charset="0"/>
              </a:rPr>
              <a:t>Result of each step is list of nodes that serves as starting point for next step. </a:t>
            </a:r>
          </a:p>
          <a:p>
            <a:pPr algn="just"/>
            <a:r>
              <a:rPr lang="en-US" altLang="en-US" dirty="0" smtClean="0">
                <a:cs typeface="Times New Roman" pitchFamily="18" charset="0"/>
              </a:rPr>
              <a:t>Path expression can begin with an expression that identifies a specific node, such as function </a:t>
            </a:r>
            <a:r>
              <a:rPr lang="en-US" altLang="en-US" dirty="0" smtClean="0">
                <a:cs typeface="Arial" pitchFamily="34" charset="0"/>
              </a:rPr>
              <a:t>doc(string)</a:t>
            </a:r>
            <a:r>
              <a:rPr lang="en-US" altLang="en-US" dirty="0" smtClean="0">
                <a:cs typeface="Times New Roman" pitchFamily="18" charset="0"/>
              </a:rPr>
              <a:t>, which returns root node of named document. </a:t>
            </a:r>
          </a:p>
          <a:p>
            <a:pPr algn="just"/>
            <a:r>
              <a:rPr lang="en-US" altLang="en-US" dirty="0" smtClean="0">
                <a:cs typeface="Times New Roman" pitchFamily="18" charset="0"/>
              </a:rPr>
              <a:t>Query can also contain path expression beginning with “/” or “//”, which represents an implicit root node determined by the environment in which query is executed. </a:t>
            </a:r>
          </a:p>
          <a:p>
            <a:pPr algn="just" eaLnBrk="1" hangingPunct="1"/>
            <a:endParaRPr lang="en-US" altLang="en-US" dirty="0" smtClean="0">
              <a:cs typeface="Times New Roman" pitchFamily="18" charset="0"/>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08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08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08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080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08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3" grpId="0" build="p"/>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a:xfrm>
            <a:off x="2819400" y="360363"/>
            <a:ext cx="5943600" cy="554037"/>
          </a:xfrm>
        </p:spPr>
        <p:txBody>
          <a:bodyPr>
            <a:noAutofit/>
          </a:bodyPr>
          <a:lstStyle/>
          <a:p>
            <a:pPr eaLnBrk="1" hangingPunct="1">
              <a:defRPr/>
            </a:pPr>
            <a:r>
              <a:rPr sz="3200" b="1">
                <a:solidFill>
                  <a:schemeClr val="tx1"/>
                </a:solidFill>
              </a:rPr>
              <a:t>Example </a:t>
            </a:r>
            <a:r>
              <a:rPr sz="3200" b="1" smtClean="0">
                <a:solidFill>
                  <a:schemeClr val="tx1"/>
                </a:solidFill>
              </a:rPr>
              <a:t>30.4 </a:t>
            </a:r>
            <a:r>
              <a:rPr sz="3200" b="1">
                <a:solidFill>
                  <a:schemeClr val="tx1"/>
                </a:solidFill>
              </a:rPr>
              <a:t>– XQuery Path Expressions</a:t>
            </a:r>
          </a:p>
        </p:txBody>
      </p:sp>
      <p:sp>
        <p:nvSpPr>
          <p:cNvPr id="463875" name="Rectangle 3"/>
          <p:cNvSpPr>
            <a:spLocks noGrp="1" noChangeArrowheads="1"/>
          </p:cNvSpPr>
          <p:nvPr>
            <p:ph idx="1"/>
          </p:nvPr>
        </p:nvSpPr>
        <p:spPr>
          <a:xfrm>
            <a:off x="927100" y="1644650"/>
            <a:ext cx="7988300" cy="4679950"/>
          </a:xfrm>
        </p:spPr>
        <p:txBody>
          <a:bodyPr>
            <a:normAutofit/>
          </a:bodyPr>
          <a:lstStyle/>
          <a:p>
            <a:pPr algn="just" eaLnBrk="1" hangingPunct="1">
              <a:lnSpc>
                <a:spcPct val="80000"/>
              </a:lnSpc>
              <a:buFont typeface="Monotype Sorts"/>
              <a:buNone/>
            </a:pPr>
            <a:r>
              <a:rPr lang="en-US" altLang="en-US" dirty="0" smtClean="0">
                <a:cs typeface="Times New Roman" pitchFamily="18" charset="0"/>
              </a:rPr>
              <a:t>	Find staff number of first member of staff in our XML document.</a:t>
            </a:r>
          </a:p>
          <a:p>
            <a:pPr algn="just" eaLnBrk="1" hangingPunct="1">
              <a:lnSpc>
                <a:spcPct val="20000"/>
              </a:lnSpc>
              <a:buFont typeface="Monotype Sorts"/>
              <a:buNone/>
            </a:pPr>
            <a:endParaRPr lang="en-US" altLang="en-US" dirty="0" smtClean="0">
              <a:cs typeface="Times New Roman" pitchFamily="18" charset="0"/>
            </a:endParaRPr>
          </a:p>
          <a:p>
            <a:pPr algn="just" eaLnBrk="1" hangingPunct="1">
              <a:lnSpc>
                <a:spcPct val="80000"/>
              </a:lnSpc>
              <a:buFont typeface="Monotype Sorts"/>
              <a:buNone/>
            </a:pPr>
            <a:r>
              <a:rPr lang="en-US" altLang="en-US" dirty="0" smtClean="0">
                <a:cs typeface="Arial" pitchFamily="34" charset="0"/>
              </a:rPr>
              <a:t>	doc</a:t>
            </a:r>
            <a:r>
              <a:rPr lang="en-US" altLang="en-US" dirty="0" smtClean="0">
                <a:cs typeface="Times New Roman" pitchFamily="18" charset="0"/>
              </a:rPr>
              <a:t>(“staff_list.xml”)/STAFFLIST/STAFF[1]//STAFFNO</a:t>
            </a:r>
          </a:p>
          <a:p>
            <a:pPr lvl="1" algn="just" eaLnBrk="1" hangingPunct="1">
              <a:lnSpc>
                <a:spcPct val="30000"/>
              </a:lnSpc>
              <a:buFontTx/>
              <a:buNone/>
            </a:pPr>
            <a:r>
              <a:rPr lang="en-US" altLang="en-US" dirty="0" smtClean="0">
                <a:cs typeface="Times New Roman" pitchFamily="18" charset="0"/>
              </a:rPr>
              <a:t>	</a:t>
            </a:r>
          </a:p>
          <a:p>
            <a:pPr algn="just" eaLnBrk="1" hangingPunct="1">
              <a:lnSpc>
                <a:spcPct val="80000"/>
              </a:lnSpc>
            </a:pPr>
            <a:r>
              <a:rPr lang="en-US" altLang="en-US" dirty="0" smtClean="0">
                <a:cs typeface="Times New Roman" pitchFamily="18" charset="0"/>
              </a:rPr>
              <a:t>Four steps:</a:t>
            </a:r>
          </a:p>
          <a:p>
            <a:pPr lvl="1" algn="just" eaLnBrk="1" hangingPunct="1">
              <a:lnSpc>
                <a:spcPct val="80000"/>
              </a:lnSpc>
            </a:pPr>
            <a:r>
              <a:rPr lang="en-US" altLang="en-US" dirty="0" smtClean="0">
                <a:cs typeface="Times New Roman" pitchFamily="18" charset="0"/>
              </a:rPr>
              <a:t>first </a:t>
            </a:r>
            <a:r>
              <a:rPr lang="en-US" altLang="en-US" dirty="0" smtClean="0"/>
              <a:t>opens staff_list.xml and returns its document node</a:t>
            </a:r>
            <a:r>
              <a:rPr lang="en-US" altLang="en-US" dirty="0" smtClean="0">
                <a:cs typeface="Times New Roman" pitchFamily="18" charset="0"/>
              </a:rPr>
              <a:t>;</a:t>
            </a:r>
          </a:p>
          <a:p>
            <a:pPr lvl="1" algn="just" eaLnBrk="1" hangingPunct="1">
              <a:lnSpc>
                <a:spcPct val="80000"/>
              </a:lnSpc>
            </a:pPr>
            <a:r>
              <a:rPr lang="en-US" altLang="en-US" dirty="0" smtClean="0"/>
              <a:t>second uses /STAFFLIST to select STAFFLIST element at top;</a:t>
            </a:r>
            <a:endParaRPr lang="en-US" altLang="en-US" dirty="0" smtClean="0">
              <a:cs typeface="Times New Roman" pitchFamily="18" charset="0"/>
            </a:endParaRPr>
          </a:p>
          <a:p>
            <a:pPr lvl="1" algn="just" eaLnBrk="1" hangingPunct="1">
              <a:lnSpc>
                <a:spcPct val="80000"/>
              </a:lnSpc>
            </a:pPr>
            <a:r>
              <a:rPr lang="en-US" altLang="en-US" dirty="0" smtClean="0">
                <a:cs typeface="Times New Roman" pitchFamily="18" charset="0"/>
              </a:rPr>
              <a:t>third locates first STAFF element that is child of root element; </a:t>
            </a:r>
          </a:p>
          <a:p>
            <a:pPr lvl="1" algn="just" eaLnBrk="1" hangingPunct="1">
              <a:lnSpc>
                <a:spcPct val="80000"/>
              </a:lnSpc>
            </a:pPr>
            <a:r>
              <a:rPr lang="en-US" altLang="en-US" dirty="0" smtClean="0">
                <a:cs typeface="Times New Roman" pitchFamily="18" charset="0"/>
              </a:rPr>
              <a:t>fourth finds STAFFNO elements occurring anywhere within this STAFF element.</a:t>
            </a:r>
            <a:r>
              <a:rPr lang="en-GB" altLang="en-US" dirty="0" smtClean="0">
                <a:cs typeface="Times New Roman" pitchFamily="18" charset="0"/>
              </a:rPr>
              <a:t> </a:t>
            </a:r>
          </a:p>
          <a:p>
            <a:pPr lvl="1" algn="just" eaLnBrk="1" hangingPunct="1">
              <a:lnSpc>
                <a:spcPct val="80000"/>
              </a:lnSpc>
            </a:pPr>
            <a:endParaRPr lang="en-GB" altLang="en-US" dirty="0" smtClean="0">
              <a:cs typeface="Times New Roman" pitchFamily="18" charset="0"/>
            </a:endParaRPr>
          </a:p>
          <a:p>
            <a:pPr algn="just"/>
            <a:r>
              <a:rPr lang="en-US" altLang="en-US" dirty="0" smtClean="0">
                <a:cs typeface="Times New Roman" pitchFamily="18" charset="0"/>
              </a:rPr>
              <a:t>Knowing structure of document, could also express this as:</a:t>
            </a:r>
          </a:p>
          <a:p>
            <a:pPr algn="just">
              <a:lnSpc>
                <a:spcPct val="20000"/>
              </a:lnSpc>
              <a:buNone/>
            </a:pPr>
            <a:endParaRPr lang="en-US" altLang="en-US" dirty="0" smtClean="0">
              <a:cs typeface="Times New Roman" pitchFamily="18" charset="0"/>
            </a:endParaRPr>
          </a:p>
          <a:p>
            <a:pPr algn="just">
              <a:buNone/>
            </a:pPr>
            <a:r>
              <a:rPr lang="en-US" altLang="en-US" dirty="0" smtClean="0">
                <a:cs typeface="Arial" pitchFamily="34" charset="0"/>
              </a:rPr>
              <a:t>	doc</a:t>
            </a:r>
            <a:r>
              <a:rPr lang="en-US" altLang="en-US" dirty="0" smtClean="0">
                <a:cs typeface="Times New Roman" pitchFamily="18" charset="0"/>
              </a:rPr>
              <a:t>(“staff_list.xml”)//STAFF[1]/STAFFNO</a:t>
            </a:r>
          </a:p>
          <a:p>
            <a:pPr algn="just">
              <a:buNone/>
            </a:pPr>
            <a:r>
              <a:rPr lang="en-US" altLang="en-US" dirty="0" smtClean="0">
                <a:cs typeface="Arial" pitchFamily="34" charset="0"/>
              </a:rPr>
              <a:t>	doc</a:t>
            </a:r>
            <a:r>
              <a:rPr lang="en-US" altLang="en-US" dirty="0" smtClean="0">
                <a:cs typeface="Times New Roman" pitchFamily="18" charset="0"/>
              </a:rPr>
              <a:t>(“staff_list.xml”)/STAFFLIST/STAFF[1]/STAFFNO</a:t>
            </a:r>
          </a:p>
          <a:p>
            <a:pPr lvl="1" algn="just" eaLnBrk="1" hangingPunct="1">
              <a:lnSpc>
                <a:spcPct val="80000"/>
              </a:lnSpc>
            </a:pPr>
            <a:endParaRPr lang="en-US" altLang="en-US" dirty="0" smtClean="0">
              <a:cs typeface="Times New Roman" pitchFamily="18" charset="0"/>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38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387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387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387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387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3875">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387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387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3875">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6387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5" grpId="0" build="p"/>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4899" name="Rectangle 3"/>
          <p:cNvSpPr>
            <a:spLocks noGrp="1" noChangeArrowheads="1"/>
          </p:cNvSpPr>
          <p:nvPr>
            <p:ph idx="1"/>
          </p:nvPr>
        </p:nvSpPr>
        <p:spPr>
          <a:xfrm>
            <a:off x="1143000" y="1905000"/>
            <a:ext cx="7620000" cy="4191000"/>
          </a:xfrm>
        </p:spPr>
        <p:txBody>
          <a:bodyPr>
            <a:normAutofit/>
          </a:bodyPr>
          <a:lstStyle/>
          <a:p>
            <a:pPr algn="just" eaLnBrk="1" hangingPunct="1">
              <a:buFont typeface="Monotype Sorts"/>
              <a:buNone/>
            </a:pPr>
            <a:r>
              <a:rPr lang="en-US" altLang="en-US" dirty="0" smtClean="0">
                <a:cs typeface="Times New Roman" pitchFamily="18" charset="0"/>
              </a:rPr>
              <a:t>  Find staff numbers of first two members of staff.</a:t>
            </a:r>
          </a:p>
          <a:p>
            <a:pPr algn="just" eaLnBrk="1" hangingPunct="1">
              <a:lnSpc>
                <a:spcPct val="20000"/>
              </a:lnSpc>
              <a:buFont typeface="Monotype Sorts"/>
              <a:buNone/>
            </a:pPr>
            <a:endParaRPr lang="en-US" altLang="en-US" dirty="0" smtClean="0">
              <a:cs typeface="Times New Roman" pitchFamily="18" charset="0"/>
            </a:endParaRPr>
          </a:p>
          <a:p>
            <a:pPr algn="just" eaLnBrk="1" hangingPunct="1">
              <a:buFont typeface="Monotype Sorts"/>
              <a:buNone/>
            </a:pPr>
            <a:r>
              <a:rPr lang="en-US" altLang="en-US" dirty="0" smtClean="0">
                <a:cs typeface="Arial" pitchFamily="34" charset="0"/>
              </a:rPr>
              <a:t>	doc</a:t>
            </a:r>
            <a:r>
              <a:rPr lang="en-US" altLang="en-US" dirty="0" smtClean="0">
                <a:cs typeface="Times New Roman" pitchFamily="18" charset="0"/>
              </a:rPr>
              <a:t>(“staff_list.xml”)/STAFFLIST/STAFF[1 TO 2]/</a:t>
            </a:r>
          </a:p>
          <a:p>
            <a:pPr algn="just" eaLnBrk="1" hangingPunct="1">
              <a:buFont typeface="Monotype Sorts"/>
              <a:buNone/>
            </a:pPr>
            <a:r>
              <a:rPr lang="en-US" altLang="en-US" dirty="0" smtClean="0">
                <a:cs typeface="Times New Roman" pitchFamily="18" charset="0"/>
              </a:rPr>
              <a:t>				STAFFNO</a:t>
            </a:r>
          </a:p>
        </p:txBody>
      </p:sp>
      <p:sp>
        <p:nvSpPr>
          <p:cNvPr id="130053" name="Slide Number Placeholder 3"/>
          <p:cNvSpPr txBox="1">
            <a:spLocks/>
          </p:cNvSpPr>
          <p:nvPr/>
        </p:nvSpPr>
        <p:spPr bwMode="auto">
          <a:xfrm>
            <a:off x="8542338" y="6310313"/>
            <a:ext cx="601662" cy="457200"/>
          </a:xfrm>
          <a:prstGeom prst="rect">
            <a:avLst/>
          </a:prstGeom>
          <a:noFill/>
          <a:ln w="9525">
            <a:noFill/>
            <a:miter lim="800000"/>
            <a:headEnd/>
            <a:tailEnd/>
          </a:ln>
        </p:spPr>
        <p:txBody>
          <a:bodyPr/>
          <a:lstStyle/>
          <a:p>
            <a:endParaRPr lang="en-GB" altLang="en-US" sz="1800" dirty="0"/>
          </a:p>
        </p:txBody>
      </p:sp>
      <p:sp>
        <p:nvSpPr>
          <p:cNvPr id="7" name="Rectangle 2"/>
          <p:cNvSpPr txBox="1">
            <a:spLocks noChangeArrowheads="1"/>
          </p:cNvSpPr>
          <p:nvPr/>
        </p:nvSpPr>
        <p:spPr>
          <a:xfrm>
            <a:off x="2819400" y="360363"/>
            <a:ext cx="5943600" cy="554037"/>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tx1"/>
                </a:solidFill>
                <a:effectLst/>
                <a:uLnTx/>
                <a:uFillTx/>
                <a:latin typeface="Open Sans"/>
                <a:ea typeface="+mj-ea"/>
                <a:cs typeface="+mj-cs"/>
              </a:rPr>
              <a:t>Example 30.4 – </a:t>
            </a:r>
            <a:r>
              <a:rPr kumimoji="0" lang="en-US" sz="3200" b="1" i="0" u="none" strike="noStrike" kern="1200" cap="none" spc="0" normalizeH="0" baseline="0" noProof="0" dirty="0" err="1" smtClean="0">
                <a:ln>
                  <a:noFill/>
                </a:ln>
                <a:solidFill>
                  <a:schemeClr val="tx1"/>
                </a:solidFill>
                <a:effectLst/>
                <a:uLnTx/>
                <a:uFillTx/>
                <a:latin typeface="Open Sans"/>
                <a:ea typeface="+mj-ea"/>
                <a:cs typeface="+mj-cs"/>
              </a:rPr>
              <a:t>XQuery</a:t>
            </a:r>
            <a:r>
              <a:rPr kumimoji="0" lang="en-US" sz="3200" b="1" i="0" u="none" strike="noStrike" kern="1200" cap="none" spc="0" normalizeH="0" baseline="0" noProof="0" dirty="0" smtClean="0">
                <a:ln>
                  <a:noFill/>
                </a:ln>
                <a:solidFill>
                  <a:schemeClr val="tx1"/>
                </a:solidFill>
                <a:effectLst/>
                <a:uLnTx/>
                <a:uFillTx/>
                <a:latin typeface="Open Sans"/>
                <a:ea typeface="+mj-ea"/>
                <a:cs typeface="+mj-cs"/>
              </a:rPr>
              <a:t> Path Expressions</a:t>
            </a:r>
            <a:endParaRPr kumimoji="0" lang="en-US" sz="3200" b="1" i="0" u="none" strike="noStrike" kern="1200" cap="none" spc="0" normalizeH="0" baseline="0" noProof="0" dirty="0">
              <a:ln>
                <a:noFill/>
              </a:ln>
              <a:solidFill>
                <a:schemeClr val="tx1"/>
              </a:solidFill>
              <a:effectLst/>
              <a:uLnTx/>
              <a:uFillTx/>
              <a:latin typeface="Open Sans"/>
              <a:ea typeface="+mj-ea"/>
              <a:cs typeface="+mj-cs"/>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48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48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48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899" grpId="0" build="p"/>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5923" name="Rectangle 3"/>
          <p:cNvSpPr>
            <a:spLocks noGrp="1" noChangeArrowheads="1"/>
          </p:cNvSpPr>
          <p:nvPr>
            <p:ph idx="1"/>
          </p:nvPr>
        </p:nvSpPr>
        <p:spPr>
          <a:xfrm>
            <a:off x="990600" y="1587500"/>
            <a:ext cx="7924800" cy="4965700"/>
          </a:xfrm>
        </p:spPr>
        <p:txBody>
          <a:bodyPr>
            <a:normAutofit/>
          </a:bodyPr>
          <a:lstStyle/>
          <a:p>
            <a:pPr algn="just" eaLnBrk="1" hangingPunct="1">
              <a:buFont typeface="Monotype Sorts"/>
              <a:buNone/>
            </a:pPr>
            <a:r>
              <a:rPr lang="en-US" altLang="en-US" dirty="0" smtClean="0">
                <a:cs typeface="Times New Roman" pitchFamily="18" charset="0"/>
              </a:rPr>
              <a:t>	Find surnames of staff at branch B005.</a:t>
            </a:r>
          </a:p>
          <a:p>
            <a:pPr algn="just" eaLnBrk="1" hangingPunct="1">
              <a:lnSpc>
                <a:spcPct val="20000"/>
              </a:lnSpc>
              <a:buFont typeface="Monotype Sorts"/>
              <a:buNone/>
            </a:pPr>
            <a:endParaRPr lang="en-US" altLang="en-US" dirty="0" smtClean="0">
              <a:cs typeface="Times New Roman" pitchFamily="18" charset="0"/>
            </a:endParaRPr>
          </a:p>
          <a:p>
            <a:pPr algn="just" eaLnBrk="1" hangingPunct="1">
              <a:buFont typeface="Monotype Sorts"/>
              <a:buNone/>
            </a:pPr>
            <a:r>
              <a:rPr lang="en-US" altLang="en-US" dirty="0" smtClean="0">
                <a:cs typeface="Arial" pitchFamily="34" charset="0"/>
              </a:rPr>
              <a:t>	doc</a:t>
            </a:r>
            <a:r>
              <a:rPr lang="en-US" altLang="en-US" dirty="0" smtClean="0">
                <a:cs typeface="Times New Roman" pitchFamily="18" charset="0"/>
              </a:rPr>
              <a:t>(“staff_list.xml”)/STAFFLIST/</a:t>
            </a:r>
          </a:p>
          <a:p>
            <a:pPr lvl="1" algn="just" eaLnBrk="1" hangingPunct="1">
              <a:buFontTx/>
              <a:buNone/>
            </a:pPr>
            <a:r>
              <a:rPr lang="en-US" altLang="en-US" dirty="0" smtClean="0">
                <a:cs typeface="Times New Roman" pitchFamily="18" charset="0"/>
              </a:rPr>
              <a:t>		STAFF[@</a:t>
            </a:r>
            <a:r>
              <a:rPr lang="en-US" altLang="en-US" dirty="0" err="1" smtClean="0">
                <a:cs typeface="Times New Roman" pitchFamily="18" charset="0"/>
              </a:rPr>
              <a:t>branchNo</a:t>
            </a:r>
            <a:r>
              <a:rPr lang="en-US" altLang="en-US" dirty="0" smtClean="0">
                <a:cs typeface="Times New Roman" pitchFamily="18" charset="0"/>
              </a:rPr>
              <a:t> =“B005”]//LNAME</a:t>
            </a:r>
          </a:p>
          <a:p>
            <a:pPr lvl="1" algn="just" eaLnBrk="1" hangingPunct="1">
              <a:lnSpc>
                <a:spcPct val="30000"/>
              </a:lnSpc>
              <a:buFontTx/>
              <a:buNone/>
            </a:pPr>
            <a:r>
              <a:rPr lang="en-US" altLang="en-US" dirty="0" smtClean="0">
                <a:cs typeface="Times New Roman" pitchFamily="18" charset="0"/>
              </a:rPr>
              <a:t>	</a:t>
            </a:r>
          </a:p>
          <a:p>
            <a:pPr algn="just" eaLnBrk="1" hangingPunct="1"/>
            <a:r>
              <a:rPr lang="en-US" altLang="en-US" dirty="0" smtClean="0">
                <a:cs typeface="Times New Roman" pitchFamily="18" charset="0"/>
              </a:rPr>
              <a:t>Five steps:</a:t>
            </a:r>
          </a:p>
          <a:p>
            <a:pPr lvl="1" algn="just" eaLnBrk="1" hangingPunct="1"/>
            <a:r>
              <a:rPr lang="en-US" altLang="en-US" dirty="0" smtClean="0">
                <a:cs typeface="Times New Roman" pitchFamily="18" charset="0"/>
              </a:rPr>
              <a:t>first two as before; </a:t>
            </a:r>
          </a:p>
          <a:p>
            <a:pPr lvl="1" algn="just" eaLnBrk="1" hangingPunct="1"/>
            <a:r>
              <a:rPr lang="en-US" altLang="en-US" dirty="0" smtClean="0">
                <a:cs typeface="Times New Roman" pitchFamily="18" charset="0"/>
              </a:rPr>
              <a:t>third </a:t>
            </a:r>
            <a:r>
              <a:rPr lang="en-US" altLang="en-US" dirty="0" smtClean="0"/>
              <a:t>uses /STAFF to select STAFF elements within STAFFLIST element</a:t>
            </a:r>
            <a:r>
              <a:rPr lang="en-US" altLang="en-US" dirty="0" smtClean="0">
                <a:cs typeface="Times New Roman" pitchFamily="18" charset="0"/>
              </a:rPr>
              <a:t>; </a:t>
            </a:r>
          </a:p>
          <a:p>
            <a:pPr lvl="1" algn="just" eaLnBrk="1" hangingPunct="1"/>
            <a:r>
              <a:rPr lang="en-US" altLang="en-US" dirty="0" smtClean="0">
                <a:cs typeface="Times New Roman" pitchFamily="18" charset="0"/>
              </a:rPr>
              <a:t>fourth </a:t>
            </a:r>
            <a:r>
              <a:rPr lang="en-US" altLang="en-US" dirty="0" smtClean="0"/>
              <a:t>consists of predicate that restricts STAFF elements to those with </a:t>
            </a:r>
            <a:r>
              <a:rPr lang="en-US" altLang="en-US" dirty="0" err="1" smtClean="0"/>
              <a:t>branchNo</a:t>
            </a:r>
            <a:r>
              <a:rPr lang="en-US" altLang="en-US" dirty="0" smtClean="0"/>
              <a:t> attribute = B005;</a:t>
            </a:r>
            <a:r>
              <a:rPr lang="en-GB" altLang="en-US" dirty="0" smtClean="0">
                <a:cs typeface="Times New Roman" pitchFamily="18" charset="0"/>
              </a:rPr>
              <a:t> </a:t>
            </a:r>
          </a:p>
          <a:p>
            <a:pPr lvl="1" algn="just" eaLnBrk="1" hangingPunct="1"/>
            <a:r>
              <a:rPr lang="en-GB" altLang="en-US" dirty="0" smtClean="0">
                <a:cs typeface="Times New Roman" pitchFamily="18" charset="0"/>
              </a:rPr>
              <a:t>fifth </a:t>
            </a:r>
            <a:r>
              <a:rPr lang="en-US" altLang="en-US" dirty="0" smtClean="0"/>
              <a:t>selects LNAME element(s) occurring anywhere within these elements.</a:t>
            </a:r>
          </a:p>
        </p:txBody>
      </p:sp>
      <p:sp>
        <p:nvSpPr>
          <p:cNvPr id="131077" name="Slide Number Placeholder 3"/>
          <p:cNvSpPr txBox="1">
            <a:spLocks/>
          </p:cNvSpPr>
          <p:nvPr/>
        </p:nvSpPr>
        <p:spPr bwMode="auto">
          <a:xfrm>
            <a:off x="8542338" y="6310313"/>
            <a:ext cx="601662" cy="457200"/>
          </a:xfrm>
          <a:prstGeom prst="rect">
            <a:avLst/>
          </a:prstGeom>
          <a:noFill/>
          <a:ln w="9525">
            <a:noFill/>
            <a:miter lim="800000"/>
            <a:headEnd/>
            <a:tailEnd/>
          </a:ln>
        </p:spPr>
        <p:txBody>
          <a:bodyPr/>
          <a:lstStyle/>
          <a:p>
            <a:endParaRPr lang="en-GB" altLang="en-US" sz="1800" dirty="0"/>
          </a:p>
        </p:txBody>
      </p:sp>
      <p:sp>
        <p:nvSpPr>
          <p:cNvPr id="7" name="Rectangle 2"/>
          <p:cNvSpPr txBox="1">
            <a:spLocks noChangeArrowheads="1"/>
          </p:cNvSpPr>
          <p:nvPr/>
        </p:nvSpPr>
        <p:spPr>
          <a:xfrm>
            <a:off x="2819400" y="360363"/>
            <a:ext cx="5943600" cy="554037"/>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tx1"/>
                </a:solidFill>
                <a:effectLst/>
                <a:uLnTx/>
                <a:uFillTx/>
                <a:latin typeface="Open Sans"/>
                <a:ea typeface="+mj-ea"/>
                <a:cs typeface="+mj-cs"/>
              </a:rPr>
              <a:t>Example 30.4 – </a:t>
            </a:r>
            <a:r>
              <a:rPr kumimoji="0" lang="en-US" sz="3200" b="1" i="0" u="none" strike="noStrike" kern="1200" cap="none" spc="0" normalizeH="0" baseline="0" noProof="0" dirty="0" err="1" smtClean="0">
                <a:ln>
                  <a:noFill/>
                </a:ln>
                <a:solidFill>
                  <a:schemeClr val="tx1"/>
                </a:solidFill>
                <a:effectLst/>
                <a:uLnTx/>
                <a:uFillTx/>
                <a:latin typeface="Open Sans"/>
                <a:ea typeface="+mj-ea"/>
                <a:cs typeface="+mj-cs"/>
              </a:rPr>
              <a:t>XQuery</a:t>
            </a:r>
            <a:r>
              <a:rPr kumimoji="0" lang="en-US" sz="3200" b="1" i="0" u="none" strike="noStrike" kern="1200" cap="none" spc="0" normalizeH="0" baseline="0" noProof="0" dirty="0" smtClean="0">
                <a:ln>
                  <a:noFill/>
                </a:ln>
                <a:solidFill>
                  <a:schemeClr val="tx1"/>
                </a:solidFill>
                <a:effectLst/>
                <a:uLnTx/>
                <a:uFillTx/>
                <a:latin typeface="Open Sans"/>
                <a:ea typeface="+mj-ea"/>
                <a:cs typeface="+mj-cs"/>
              </a:rPr>
              <a:t> Path Expressions</a:t>
            </a:r>
            <a:endParaRPr kumimoji="0" lang="en-US" sz="3200" b="1" i="0" u="none" strike="noStrike" kern="1200" cap="none" spc="0" normalizeH="0" baseline="0" noProof="0" dirty="0">
              <a:ln>
                <a:noFill/>
              </a:ln>
              <a:solidFill>
                <a:schemeClr val="tx1"/>
              </a:solidFill>
              <a:effectLst/>
              <a:uLnTx/>
              <a:uFillTx/>
              <a:latin typeface="Open Sans"/>
              <a:ea typeface="+mj-ea"/>
              <a:cs typeface="+mj-cs"/>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59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59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59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592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592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5923">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65923">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5923">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592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3" grpId="0" build="p"/>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1676400" y="381000"/>
            <a:ext cx="8382000" cy="554037"/>
          </a:xfrm>
        </p:spPr>
        <p:txBody>
          <a:bodyPr>
            <a:noAutofit/>
          </a:bodyPr>
          <a:lstStyle/>
          <a:p>
            <a:pPr eaLnBrk="1" hangingPunct="1">
              <a:defRPr/>
            </a:pPr>
            <a:r>
              <a:rPr sz="3200" b="1">
                <a:solidFill>
                  <a:schemeClr val="tx1"/>
                </a:solidFill>
              </a:rPr>
              <a:t>XQuery – FLWOR Expressions</a:t>
            </a:r>
          </a:p>
        </p:txBody>
      </p:sp>
      <p:sp>
        <p:nvSpPr>
          <p:cNvPr id="466947" name="Rectangle 3"/>
          <p:cNvSpPr>
            <a:spLocks noGrp="1" noChangeArrowheads="1"/>
          </p:cNvSpPr>
          <p:nvPr>
            <p:ph idx="1"/>
          </p:nvPr>
        </p:nvSpPr>
        <p:spPr>
          <a:xfrm>
            <a:off x="922337" y="1676400"/>
            <a:ext cx="7916863" cy="3951288"/>
          </a:xfrm>
        </p:spPr>
        <p:txBody>
          <a:bodyPr>
            <a:normAutofit/>
          </a:bodyPr>
          <a:lstStyle/>
          <a:p>
            <a:pPr algn="just" eaLnBrk="1" hangingPunct="1"/>
            <a:r>
              <a:rPr lang="en-US" altLang="en-US" dirty="0" smtClean="0">
                <a:cs typeface="Times New Roman" pitchFamily="18" charset="0"/>
              </a:rPr>
              <a:t>FLWOR (“flower”) expression is constructed from FOR, LET, WHERE, ORDER BY, RETURN clauses.</a:t>
            </a:r>
          </a:p>
          <a:p>
            <a:pPr algn="just" eaLnBrk="1" hangingPunct="1"/>
            <a:r>
              <a:rPr lang="en-US" altLang="en-US" dirty="0" smtClean="0">
                <a:cs typeface="Times New Roman" pitchFamily="18" charset="0"/>
              </a:rPr>
              <a:t>FLWOR expression </a:t>
            </a:r>
            <a:r>
              <a:rPr lang="en-US" altLang="en-US" dirty="0" smtClean="0"/>
              <a:t>starts with one or more FOR or LET clauses in any order, followed by optional WHERE clause,  optional ORDER BY clause, and required RETURN clause</a:t>
            </a:r>
            <a:r>
              <a:rPr lang="en-US" altLang="en-US" dirty="0" smtClean="0">
                <a:cs typeface="Times New Roman" pitchFamily="18" charset="0"/>
              </a:rPr>
              <a:t>. </a:t>
            </a:r>
          </a:p>
          <a:p>
            <a:pPr algn="just" eaLnBrk="1" hangingPunct="1"/>
            <a:r>
              <a:rPr lang="en-US" altLang="en-US" dirty="0" smtClean="0">
                <a:cs typeface="Times New Roman" pitchFamily="18" charset="0"/>
              </a:rPr>
              <a:t>FOR and LET clauses serve to bind values to one or more variables using expressions (e.g., path expressions). </a:t>
            </a:r>
          </a:p>
          <a:p>
            <a:pPr algn="just" eaLnBrk="1" hangingPunct="1"/>
            <a:r>
              <a:rPr lang="en-US" altLang="en-US" dirty="0" smtClean="0">
                <a:cs typeface="Times New Roman" pitchFamily="18" charset="0"/>
              </a:rPr>
              <a:t>FOR used for iteration, associating each specified variable with expression that returns list of nodes. </a:t>
            </a:r>
          </a:p>
          <a:p>
            <a:pPr algn="just" eaLnBrk="1" hangingPunct="1"/>
            <a:r>
              <a:rPr lang="en-US" altLang="en-US" dirty="0" smtClean="0"/>
              <a:t>FOR clause can be thought of as iterating over nodes returned by its respective expression.</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69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69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694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694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69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7332" y="214290"/>
            <a:ext cx="7543824" cy="1143000"/>
          </a:xfrm>
        </p:spPr>
        <p:txBody>
          <a:bodyPr>
            <a:normAutofit/>
          </a:bodyPr>
          <a:lstStyle/>
          <a:p>
            <a:pPr algn="r"/>
            <a:r>
              <a:rPr lang="en-US" sz="3600" b="1" dirty="0" smtClean="0">
                <a:solidFill>
                  <a:schemeClr val="tx1"/>
                </a:solidFill>
              </a:rPr>
              <a:t>3 Types of Relationship</a:t>
            </a:r>
            <a:endParaRPr lang="en-US" sz="3600" b="1" dirty="0">
              <a:solidFill>
                <a:schemeClr val="tx1"/>
              </a:solidFill>
            </a:endParaRPr>
          </a:p>
        </p:txBody>
      </p:sp>
      <p:sp>
        <p:nvSpPr>
          <p:cNvPr id="6" name="TextBox 5"/>
          <p:cNvSpPr txBox="1"/>
          <p:nvPr/>
        </p:nvSpPr>
        <p:spPr>
          <a:xfrm>
            <a:off x="2357422" y="1785926"/>
            <a:ext cx="4572032" cy="707886"/>
          </a:xfrm>
          <a:prstGeom prst="rect">
            <a:avLst/>
          </a:prstGeom>
          <a:noFill/>
        </p:spPr>
        <p:txBody>
          <a:bodyPr wrap="square" rtlCol="0">
            <a:spAutoFit/>
          </a:bodyPr>
          <a:lstStyle/>
          <a:p>
            <a:pPr algn="ctr"/>
            <a:r>
              <a:rPr lang="en-US" sz="4000" b="1" dirty="0" smtClean="0">
                <a:latin typeface="+mn-lt"/>
              </a:rPr>
              <a:t>Binary Association </a:t>
            </a:r>
            <a:endParaRPr lang="en-US" sz="4000" b="1" dirty="0">
              <a:latin typeface="+mn-lt"/>
            </a:endParaRPr>
          </a:p>
        </p:txBody>
      </p:sp>
      <p:grpSp>
        <p:nvGrpSpPr>
          <p:cNvPr id="3" name="Group 7"/>
          <p:cNvGrpSpPr/>
          <p:nvPr/>
        </p:nvGrpSpPr>
        <p:grpSpPr>
          <a:xfrm>
            <a:off x="2143108" y="3143248"/>
            <a:ext cx="1857388" cy="1785950"/>
            <a:chOff x="1643042" y="3857628"/>
            <a:chExt cx="2000264" cy="1857388"/>
          </a:xfrm>
        </p:grpSpPr>
        <p:cxnSp>
          <p:nvCxnSpPr>
            <p:cNvPr id="9" name="Straight Connector 8"/>
            <p:cNvCxnSpPr/>
            <p:nvPr/>
          </p:nvCxnSpPr>
          <p:spPr>
            <a:xfrm>
              <a:off x="1643042" y="4500570"/>
              <a:ext cx="2000264" cy="1588"/>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Group 15"/>
            <p:cNvGrpSpPr/>
            <p:nvPr/>
          </p:nvGrpSpPr>
          <p:grpSpPr>
            <a:xfrm>
              <a:off x="1643042" y="3857628"/>
              <a:ext cx="2000264" cy="1857388"/>
              <a:chOff x="1785918" y="3786190"/>
              <a:chExt cx="2000264" cy="1857388"/>
            </a:xfrm>
          </p:grpSpPr>
          <p:sp>
            <p:nvSpPr>
              <p:cNvPr id="11" name="Rectangle 5"/>
              <p:cNvSpPr/>
              <p:nvPr/>
            </p:nvSpPr>
            <p:spPr>
              <a:xfrm>
                <a:off x="1785918" y="3786190"/>
                <a:ext cx="2000264" cy="1857388"/>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071670" y="3857628"/>
                <a:ext cx="1714512" cy="461665"/>
              </a:xfrm>
              <a:prstGeom prst="rect">
                <a:avLst/>
              </a:prstGeom>
              <a:noFill/>
            </p:spPr>
            <p:txBody>
              <a:bodyPr wrap="square" rtlCol="0">
                <a:spAutoFit/>
              </a:bodyPr>
              <a:lstStyle/>
              <a:p>
                <a:r>
                  <a:rPr lang="en-US" sz="2400" b="1" dirty="0" smtClean="0">
                    <a:latin typeface="+mj-lt"/>
                  </a:rPr>
                  <a:t>Customer</a:t>
                </a:r>
                <a:endParaRPr lang="en-US" sz="2400" b="1" dirty="0">
                  <a:latin typeface="+mj-lt"/>
                </a:endParaRPr>
              </a:p>
            </p:txBody>
          </p:sp>
        </p:grpSp>
      </p:grpSp>
      <p:grpSp>
        <p:nvGrpSpPr>
          <p:cNvPr id="5" name="Group 12"/>
          <p:cNvGrpSpPr/>
          <p:nvPr/>
        </p:nvGrpSpPr>
        <p:grpSpPr>
          <a:xfrm>
            <a:off x="5143504" y="3148018"/>
            <a:ext cx="1928826" cy="1785942"/>
            <a:chOff x="5786446" y="3857628"/>
            <a:chExt cx="2143140" cy="1857388"/>
          </a:xfrm>
        </p:grpSpPr>
        <p:cxnSp>
          <p:nvCxnSpPr>
            <p:cNvPr id="14" name="Straight Connector 13"/>
            <p:cNvCxnSpPr/>
            <p:nvPr/>
          </p:nvCxnSpPr>
          <p:spPr>
            <a:xfrm>
              <a:off x="5786446" y="4500570"/>
              <a:ext cx="2000264" cy="1588"/>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16"/>
            <p:cNvGrpSpPr/>
            <p:nvPr/>
          </p:nvGrpSpPr>
          <p:grpSpPr>
            <a:xfrm>
              <a:off x="5786446" y="3857628"/>
              <a:ext cx="2143140" cy="1857388"/>
              <a:chOff x="6215074" y="3786190"/>
              <a:chExt cx="2143140" cy="1857388"/>
            </a:xfrm>
          </p:grpSpPr>
          <p:sp>
            <p:nvSpPr>
              <p:cNvPr id="16" name="Rectangle 15"/>
              <p:cNvSpPr/>
              <p:nvPr/>
            </p:nvSpPr>
            <p:spPr>
              <a:xfrm>
                <a:off x="6215074" y="3786190"/>
                <a:ext cx="2000264" cy="1857388"/>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643702" y="3857628"/>
                <a:ext cx="1714512" cy="461665"/>
              </a:xfrm>
              <a:prstGeom prst="rect">
                <a:avLst/>
              </a:prstGeom>
              <a:noFill/>
            </p:spPr>
            <p:txBody>
              <a:bodyPr wrap="square" rtlCol="0">
                <a:spAutoFit/>
              </a:bodyPr>
              <a:lstStyle/>
              <a:p>
                <a:r>
                  <a:rPr lang="en-US" sz="2400" b="1" dirty="0" smtClean="0">
                    <a:latin typeface="+mj-lt"/>
                  </a:rPr>
                  <a:t>Order</a:t>
                </a:r>
                <a:endParaRPr lang="en-US" sz="2400" b="1" dirty="0">
                  <a:latin typeface="+mj-lt"/>
                </a:endParaRPr>
              </a:p>
            </p:txBody>
          </p:sp>
        </p:grpSp>
      </p:grpSp>
      <p:grpSp>
        <p:nvGrpSpPr>
          <p:cNvPr id="8" name="Group 17"/>
          <p:cNvGrpSpPr/>
          <p:nvPr/>
        </p:nvGrpSpPr>
        <p:grpSpPr>
          <a:xfrm>
            <a:off x="4000496" y="3648076"/>
            <a:ext cx="1143008" cy="392913"/>
            <a:chOff x="2500298" y="3071810"/>
            <a:chExt cx="1143008" cy="392913"/>
          </a:xfrm>
        </p:grpSpPr>
        <p:cxnSp>
          <p:nvCxnSpPr>
            <p:cNvPr id="19" name="Straight Connector 18"/>
            <p:cNvCxnSpPr/>
            <p:nvPr/>
          </p:nvCxnSpPr>
          <p:spPr>
            <a:xfrm>
              <a:off x="2500298" y="3459957"/>
              <a:ext cx="1143008" cy="4766"/>
            </a:xfrm>
            <a:prstGeom prst="line">
              <a:avLst/>
            </a:prstGeom>
          </p:spPr>
          <p:style>
            <a:lnRef idx="1">
              <a:schemeClr val="accent1"/>
            </a:lnRef>
            <a:fillRef idx="0">
              <a:schemeClr val="accent1"/>
            </a:fillRef>
            <a:effectRef idx="0">
              <a:schemeClr val="accent1"/>
            </a:effectRef>
            <a:fontRef idx="minor">
              <a:schemeClr val="tx1"/>
            </a:fontRef>
          </p:style>
        </p:cxnSp>
        <p:grpSp>
          <p:nvGrpSpPr>
            <p:cNvPr id="10" name="Group 61"/>
            <p:cNvGrpSpPr/>
            <p:nvPr/>
          </p:nvGrpSpPr>
          <p:grpSpPr>
            <a:xfrm>
              <a:off x="2500298" y="3071810"/>
              <a:ext cx="1028706" cy="338554"/>
              <a:chOff x="2500298" y="3071810"/>
              <a:chExt cx="1028706" cy="338554"/>
            </a:xfrm>
          </p:grpSpPr>
          <p:sp>
            <p:nvSpPr>
              <p:cNvPr id="21" name="TextBox 20"/>
              <p:cNvSpPr txBox="1"/>
              <p:nvPr/>
            </p:nvSpPr>
            <p:spPr>
              <a:xfrm>
                <a:off x="2500298" y="3071810"/>
                <a:ext cx="857256" cy="338554"/>
              </a:xfrm>
              <a:prstGeom prst="rect">
                <a:avLst/>
              </a:prstGeom>
              <a:noFill/>
            </p:spPr>
            <p:txBody>
              <a:bodyPr wrap="square" rtlCol="0">
                <a:spAutoFit/>
              </a:bodyPr>
              <a:lstStyle/>
              <a:p>
                <a:r>
                  <a:rPr lang="en-US" sz="1600" dirty="0" smtClean="0"/>
                  <a:t>Places  </a:t>
                </a:r>
                <a:endParaRPr lang="en-US" sz="1600" dirty="0"/>
              </a:p>
            </p:txBody>
          </p:sp>
          <p:pic>
            <p:nvPicPr>
              <p:cNvPr id="22" name="Picture 1"/>
              <p:cNvPicPr>
                <a:picLocks noChangeAspect="1" noChangeArrowheads="1"/>
              </p:cNvPicPr>
              <p:nvPr/>
            </p:nvPicPr>
            <p:blipFill>
              <a:blip r:embed="rId2"/>
              <a:srcRect/>
              <a:stretch>
                <a:fillRect/>
              </a:stretch>
            </p:blipFill>
            <p:spPr bwMode="auto">
              <a:xfrm>
                <a:off x="3357554" y="3143248"/>
                <a:ext cx="171450" cy="180975"/>
              </a:xfrm>
              <a:prstGeom prst="rect">
                <a:avLst/>
              </a:prstGeom>
              <a:noFill/>
              <a:ln w="9525">
                <a:noFill/>
                <a:miter lim="800000"/>
                <a:headEnd/>
                <a:tailEnd/>
              </a:ln>
              <a:effectLst/>
            </p:spPr>
          </p:pic>
        </p:grpSp>
      </p:grpSp>
      <p:sp>
        <p:nvSpPr>
          <p:cNvPr id="23" name="TextBox 22"/>
          <p:cNvSpPr txBox="1"/>
          <p:nvPr/>
        </p:nvSpPr>
        <p:spPr>
          <a:xfrm>
            <a:off x="3143240" y="5286388"/>
            <a:ext cx="4500594" cy="461665"/>
          </a:xfrm>
          <a:prstGeom prst="rect">
            <a:avLst/>
          </a:prstGeom>
          <a:noFill/>
        </p:spPr>
        <p:txBody>
          <a:bodyPr wrap="square" rtlCol="0">
            <a:spAutoFit/>
          </a:bodyPr>
          <a:lstStyle/>
          <a:p>
            <a:r>
              <a:rPr lang="en-US" sz="2400" b="1" dirty="0" smtClean="0">
                <a:latin typeface="+mj-lt"/>
              </a:rPr>
              <a:t>Customer places order</a:t>
            </a:r>
            <a:endParaRPr lang="en-US" sz="2400" b="1" dirty="0">
              <a:latin typeface="+mj-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7971" name="Rectangle 3"/>
          <p:cNvSpPr>
            <a:spLocks noGrp="1" noChangeArrowheads="1"/>
          </p:cNvSpPr>
          <p:nvPr>
            <p:ph idx="1"/>
          </p:nvPr>
        </p:nvSpPr>
        <p:spPr>
          <a:xfrm>
            <a:off x="927100" y="1524000"/>
            <a:ext cx="7912100" cy="3878263"/>
          </a:xfrm>
        </p:spPr>
        <p:txBody>
          <a:bodyPr>
            <a:normAutofit/>
          </a:bodyPr>
          <a:lstStyle/>
          <a:p>
            <a:pPr algn="just" eaLnBrk="1" hangingPunct="1"/>
            <a:r>
              <a:rPr lang="en-US" altLang="en-US" dirty="0" smtClean="0">
                <a:cs typeface="Times New Roman" pitchFamily="18" charset="0"/>
              </a:rPr>
              <a:t>LET clause also binds one or more variables to one or more expressions but without iteration, resulting in single binding for each variable. </a:t>
            </a:r>
          </a:p>
          <a:p>
            <a:pPr algn="just" eaLnBrk="1" hangingPunct="1"/>
            <a:r>
              <a:rPr lang="en-US" altLang="en-US" dirty="0" smtClean="0">
                <a:cs typeface="Times New Roman" pitchFamily="18" charset="0"/>
              </a:rPr>
              <a:t>Optional WHERE clause specifies one or more conditions to restrict </a:t>
            </a:r>
            <a:r>
              <a:rPr lang="en-US" altLang="en-US" dirty="0" err="1" smtClean="0">
                <a:cs typeface="Times New Roman" pitchFamily="18" charset="0"/>
              </a:rPr>
              <a:t>tuples</a:t>
            </a:r>
            <a:r>
              <a:rPr lang="en-US" altLang="en-US" dirty="0" smtClean="0">
                <a:cs typeface="Times New Roman" pitchFamily="18" charset="0"/>
              </a:rPr>
              <a:t> generated by FOR and LET.</a:t>
            </a:r>
          </a:p>
          <a:p>
            <a:pPr algn="just" eaLnBrk="1" hangingPunct="1"/>
            <a:r>
              <a:rPr lang="en-US" altLang="en-US" dirty="0" smtClean="0">
                <a:ea typeface="Times" pitchFamily="18" charset="0"/>
                <a:cs typeface="Times" pitchFamily="18" charset="0"/>
              </a:rPr>
              <a:t>RETURN clause evaluated once for each </a:t>
            </a:r>
            <a:r>
              <a:rPr lang="en-US" altLang="en-US" dirty="0" err="1" smtClean="0">
                <a:ea typeface="Times" pitchFamily="18" charset="0"/>
                <a:cs typeface="Times" pitchFamily="18" charset="0"/>
              </a:rPr>
              <a:t>tuple</a:t>
            </a:r>
            <a:r>
              <a:rPr lang="en-US" altLang="en-US" dirty="0" smtClean="0">
                <a:ea typeface="Times" pitchFamily="18" charset="0"/>
                <a:cs typeface="Times" pitchFamily="18" charset="0"/>
              </a:rPr>
              <a:t> in </a:t>
            </a:r>
            <a:r>
              <a:rPr lang="en-US" altLang="en-US" dirty="0" err="1" smtClean="0">
                <a:ea typeface="Times" pitchFamily="18" charset="0"/>
                <a:cs typeface="Times" pitchFamily="18" charset="0"/>
              </a:rPr>
              <a:t>tuple</a:t>
            </a:r>
            <a:r>
              <a:rPr lang="en-US" altLang="en-US" dirty="0" smtClean="0">
                <a:ea typeface="Times" pitchFamily="18" charset="0"/>
                <a:cs typeface="Times" pitchFamily="18" charset="0"/>
              </a:rPr>
              <a:t> stream and results concatenated to form result. </a:t>
            </a:r>
          </a:p>
          <a:p>
            <a:pPr algn="just" eaLnBrk="1" hangingPunct="1"/>
            <a:r>
              <a:rPr lang="en-US" altLang="en-US" dirty="0" smtClean="0">
                <a:ea typeface="Times" pitchFamily="18" charset="0"/>
                <a:cs typeface="Times" pitchFamily="18" charset="0"/>
              </a:rPr>
              <a:t>ORDER BY clause, if specified, determines order of the </a:t>
            </a:r>
            <a:r>
              <a:rPr lang="en-US" altLang="en-US" dirty="0" err="1" smtClean="0">
                <a:ea typeface="Times" pitchFamily="18" charset="0"/>
                <a:cs typeface="Times" pitchFamily="18" charset="0"/>
              </a:rPr>
              <a:t>tuple</a:t>
            </a:r>
            <a:r>
              <a:rPr lang="en-US" altLang="en-US" dirty="0" smtClean="0">
                <a:ea typeface="Times" pitchFamily="18" charset="0"/>
                <a:cs typeface="Times" pitchFamily="18" charset="0"/>
              </a:rPr>
              <a:t> stream which, in turn, determines order in which RETURN clause is evaluated using variable bindings in the respective </a:t>
            </a:r>
            <a:r>
              <a:rPr lang="en-US" altLang="en-US" dirty="0" err="1" smtClean="0">
                <a:ea typeface="Times" pitchFamily="18" charset="0"/>
                <a:cs typeface="Times" pitchFamily="18" charset="0"/>
              </a:rPr>
              <a:t>tuples</a:t>
            </a:r>
            <a:r>
              <a:rPr lang="en-US" altLang="en-US" dirty="0" smtClean="0">
                <a:ea typeface="Times" pitchFamily="18" charset="0"/>
                <a:cs typeface="Times" pitchFamily="18" charset="0"/>
              </a:rPr>
              <a:t>. </a:t>
            </a:r>
          </a:p>
        </p:txBody>
      </p:sp>
      <p:sp>
        <p:nvSpPr>
          <p:cNvPr id="7" name="Rectangle 2"/>
          <p:cNvSpPr txBox="1">
            <a:spLocks noChangeArrowheads="1"/>
          </p:cNvSpPr>
          <p:nvPr/>
        </p:nvSpPr>
        <p:spPr>
          <a:xfrm>
            <a:off x="1676400" y="381000"/>
            <a:ext cx="8382000" cy="554037"/>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smtClean="0">
                <a:ln>
                  <a:noFill/>
                </a:ln>
                <a:solidFill>
                  <a:schemeClr val="tx1"/>
                </a:solidFill>
                <a:effectLst/>
                <a:uLnTx/>
                <a:uFillTx/>
                <a:latin typeface="Open Sans"/>
                <a:ea typeface="+mj-ea"/>
                <a:cs typeface="+mj-cs"/>
              </a:rPr>
              <a:t>XQuery – FLWOR Expressions</a:t>
            </a:r>
            <a:endParaRPr kumimoji="0" lang="en-US" sz="3200" b="1" i="0" u="none" strike="noStrike" kern="1200" cap="none" spc="0" normalizeH="0" baseline="0" noProof="0">
              <a:ln>
                <a:noFill/>
              </a:ln>
              <a:solidFill>
                <a:schemeClr val="tx1"/>
              </a:solidFill>
              <a:effectLst/>
              <a:uLnTx/>
              <a:uFillTx/>
              <a:latin typeface="Open Sans"/>
              <a:ea typeface="+mj-ea"/>
              <a:cs typeface="+mj-cs"/>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79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79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79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79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1"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a:xfrm>
            <a:off x="762000" y="2743200"/>
            <a:ext cx="3276600" cy="554037"/>
          </a:xfrm>
        </p:spPr>
        <p:txBody>
          <a:bodyPr>
            <a:noAutofit/>
          </a:bodyPr>
          <a:lstStyle/>
          <a:p>
            <a:pPr eaLnBrk="1" hangingPunct="1">
              <a:defRPr/>
            </a:pPr>
            <a:r>
              <a:rPr sz="3200" b="1">
                <a:solidFill>
                  <a:schemeClr val="tx1"/>
                </a:solidFill>
              </a:rPr>
              <a:t>XQuery – FLWOR Expressions</a:t>
            </a:r>
          </a:p>
        </p:txBody>
      </p:sp>
      <p:pic>
        <p:nvPicPr>
          <p:cNvPr id="134147" name="Picture 8" descr="C30NF17a"/>
          <p:cNvPicPr>
            <a:picLocks noGrp="1" noChangeAspect="1" noChangeArrowheads="1"/>
          </p:cNvPicPr>
          <p:nvPr>
            <p:ph idx="1"/>
          </p:nvPr>
        </p:nvPicPr>
        <p:blipFill>
          <a:blip r:embed="rId2"/>
          <a:srcRect/>
          <a:stretch>
            <a:fillRect/>
          </a:stretch>
        </p:blipFill>
        <p:spPr>
          <a:xfrm>
            <a:off x="4572000" y="462344"/>
            <a:ext cx="4343400" cy="6014656"/>
          </a:xfrm>
          <a:noFill/>
        </p:spPr>
      </p:pic>
    </p:spTree>
  </p:cSld>
  <p:clrMapOvr>
    <a:masterClrMapping/>
  </p:clrMapOvr>
  <p:transition>
    <p:wipe di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1676400" y="360363"/>
            <a:ext cx="8382000" cy="554037"/>
          </a:xfrm>
        </p:spPr>
        <p:txBody>
          <a:bodyPr>
            <a:noAutofit/>
          </a:bodyPr>
          <a:lstStyle/>
          <a:p>
            <a:pPr eaLnBrk="1" hangingPunct="1">
              <a:defRPr/>
            </a:pPr>
            <a:r>
              <a:rPr sz="3200" b="1">
                <a:solidFill>
                  <a:schemeClr val="tx1"/>
                </a:solidFill>
              </a:rPr>
              <a:t>Example </a:t>
            </a:r>
            <a:r>
              <a:rPr sz="3200" b="1" smtClean="0">
                <a:solidFill>
                  <a:schemeClr val="tx1"/>
                </a:solidFill>
              </a:rPr>
              <a:t>30.5 </a:t>
            </a:r>
            <a:r>
              <a:rPr sz="3200" b="1">
                <a:solidFill>
                  <a:schemeClr val="tx1"/>
                </a:solidFill>
              </a:rPr>
              <a:t>– XQuery FLWOR Expressions</a:t>
            </a:r>
          </a:p>
        </p:txBody>
      </p:sp>
      <p:sp>
        <p:nvSpPr>
          <p:cNvPr id="471043" name="Rectangle 3"/>
          <p:cNvSpPr>
            <a:spLocks noGrp="1" noChangeArrowheads="1"/>
          </p:cNvSpPr>
          <p:nvPr>
            <p:ph idx="1"/>
          </p:nvPr>
        </p:nvSpPr>
        <p:spPr>
          <a:xfrm>
            <a:off x="1143000" y="1677987"/>
            <a:ext cx="7543800" cy="3884613"/>
          </a:xfrm>
        </p:spPr>
        <p:txBody>
          <a:bodyPr>
            <a:normAutofit/>
          </a:bodyPr>
          <a:lstStyle/>
          <a:p>
            <a:pPr algn="just" eaLnBrk="1" hangingPunct="1">
              <a:buFont typeface="Monotype Sorts"/>
              <a:buNone/>
            </a:pPr>
            <a:r>
              <a:rPr lang="en-US" altLang="en-US" dirty="0" smtClean="0">
                <a:cs typeface="Times New Roman" pitchFamily="18" charset="0"/>
              </a:rPr>
              <a:t>	List staff with salary = £30,000.</a:t>
            </a:r>
          </a:p>
          <a:p>
            <a:pPr algn="just" eaLnBrk="1" hangingPunct="1">
              <a:lnSpc>
                <a:spcPct val="20000"/>
              </a:lnSpc>
              <a:buFont typeface="Monotype Sorts"/>
              <a:buNone/>
            </a:pPr>
            <a:endParaRPr lang="en-US" altLang="en-US" dirty="0" smtClean="0">
              <a:cs typeface="Times New Roman" pitchFamily="18" charset="0"/>
            </a:endParaRPr>
          </a:p>
          <a:p>
            <a:pPr algn="just" eaLnBrk="1" hangingPunct="1">
              <a:buFont typeface="Monotype Sorts"/>
              <a:buNone/>
            </a:pPr>
            <a:r>
              <a:rPr lang="en-US" altLang="en-US" dirty="0" smtClean="0">
                <a:cs typeface="Arial" pitchFamily="34" charset="0"/>
              </a:rPr>
              <a:t> LET</a:t>
            </a:r>
            <a:r>
              <a:rPr lang="en-US" altLang="en-US" dirty="0" smtClean="0">
                <a:cs typeface="Times New Roman" pitchFamily="18" charset="0"/>
              </a:rPr>
              <a:t> $SAL := 30000</a:t>
            </a:r>
          </a:p>
          <a:p>
            <a:pPr algn="just" eaLnBrk="1" hangingPunct="1">
              <a:buFont typeface="Monotype Sorts"/>
              <a:buNone/>
            </a:pPr>
            <a:r>
              <a:rPr lang="en-US" altLang="en-US" dirty="0" smtClean="0">
                <a:cs typeface="Times New Roman" pitchFamily="18" charset="0"/>
              </a:rPr>
              <a:t> RETURN </a:t>
            </a:r>
            <a:r>
              <a:rPr lang="en-US" altLang="en-US" dirty="0" smtClean="0">
                <a:cs typeface="Arial" pitchFamily="34" charset="0"/>
              </a:rPr>
              <a:t>doc</a:t>
            </a:r>
            <a:r>
              <a:rPr lang="en-US" altLang="en-US" dirty="0" smtClean="0">
                <a:cs typeface="Times New Roman" pitchFamily="18" charset="0"/>
              </a:rPr>
              <a:t>(“staff_list.xml”)//STAFF[SALARY = $SAL]</a:t>
            </a:r>
          </a:p>
          <a:p>
            <a:pPr algn="just" eaLnBrk="1" hangingPunct="1">
              <a:buFont typeface="Monotype Sorts"/>
              <a:buNone/>
            </a:pPr>
            <a:endParaRPr lang="en-US" altLang="en-US" dirty="0" smtClean="0">
              <a:cs typeface="Times New Roman" pitchFamily="18" charset="0"/>
            </a:endParaRPr>
          </a:p>
          <a:p>
            <a:pPr algn="just" eaLnBrk="1" hangingPunct="1"/>
            <a:r>
              <a:rPr lang="en-US" altLang="en-US" dirty="0" smtClean="0"/>
              <a:t>Note, predicate seems to compare an element (SALARY) with a value (15000). In fact, ‘=’ operator extracts typed value of element resulting in a decimal value in this case, which is then compared with 15000.</a:t>
            </a:r>
            <a:endParaRPr lang="en-US" altLang="en-US" dirty="0" smtClean="0">
              <a:cs typeface="Times New Roman" pitchFamily="18" charset="0"/>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10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104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10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43" grpId="0" build="p"/>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a:xfrm>
            <a:off x="1676400" y="360363"/>
            <a:ext cx="8382000" cy="554037"/>
          </a:xfrm>
        </p:spPr>
        <p:txBody>
          <a:bodyPr>
            <a:noAutofit/>
          </a:bodyPr>
          <a:lstStyle/>
          <a:p>
            <a:pPr eaLnBrk="1" hangingPunct="1">
              <a:defRPr/>
            </a:pPr>
            <a:r>
              <a:rPr sz="3200" b="1">
                <a:solidFill>
                  <a:schemeClr val="tx1"/>
                </a:solidFill>
              </a:rPr>
              <a:t>Example </a:t>
            </a:r>
            <a:r>
              <a:rPr sz="3200" b="1" smtClean="0">
                <a:solidFill>
                  <a:schemeClr val="tx1"/>
                </a:solidFill>
              </a:rPr>
              <a:t>30.5 </a:t>
            </a:r>
            <a:r>
              <a:rPr sz="3200" b="1">
                <a:solidFill>
                  <a:schemeClr val="tx1"/>
                </a:solidFill>
              </a:rPr>
              <a:t>– XQuery FLWOR Expressions</a:t>
            </a:r>
          </a:p>
        </p:txBody>
      </p:sp>
      <p:sp>
        <p:nvSpPr>
          <p:cNvPr id="494595" name="Rectangle 3"/>
          <p:cNvSpPr>
            <a:spLocks noGrp="1" noChangeArrowheads="1"/>
          </p:cNvSpPr>
          <p:nvPr>
            <p:ph idx="1"/>
          </p:nvPr>
        </p:nvSpPr>
        <p:spPr>
          <a:xfrm>
            <a:off x="850900" y="1657350"/>
            <a:ext cx="8064500" cy="4438650"/>
          </a:xfrm>
        </p:spPr>
        <p:txBody>
          <a:bodyPr>
            <a:normAutofit/>
          </a:bodyPr>
          <a:lstStyle/>
          <a:p>
            <a:pPr algn="just" eaLnBrk="1" hangingPunct="1"/>
            <a:r>
              <a:rPr lang="en-US" altLang="en-US" dirty="0" smtClean="0"/>
              <a:t>‘=’ operator is a </a:t>
            </a:r>
            <a:r>
              <a:rPr lang="en-US" altLang="en-US" i="1" dirty="0" smtClean="0"/>
              <a:t>general comparison operator</a:t>
            </a:r>
            <a:r>
              <a:rPr lang="en-US" altLang="en-US" dirty="0" smtClean="0"/>
              <a:t>. </a:t>
            </a:r>
            <a:r>
              <a:rPr lang="en-US" altLang="en-US" dirty="0" err="1" smtClean="0"/>
              <a:t>XQuery</a:t>
            </a:r>
            <a:r>
              <a:rPr lang="en-US" altLang="en-US" dirty="0" smtClean="0"/>
              <a:t> also defines </a:t>
            </a:r>
            <a:r>
              <a:rPr lang="en-US" altLang="en-US" i="1" dirty="0" smtClean="0"/>
              <a:t>value comparison operators </a:t>
            </a:r>
            <a:r>
              <a:rPr lang="en-US" altLang="en-US" dirty="0" smtClean="0"/>
              <a:t>(‘</a:t>
            </a:r>
            <a:r>
              <a:rPr lang="en-US" altLang="en-US" dirty="0" err="1" smtClean="0"/>
              <a:t>eq</a:t>
            </a:r>
            <a:r>
              <a:rPr lang="en-US" altLang="en-US" dirty="0" smtClean="0"/>
              <a:t>’, ‘ne’, ‘</a:t>
            </a:r>
            <a:r>
              <a:rPr lang="en-US" altLang="en-US" dirty="0" err="1" smtClean="0"/>
              <a:t>lt</a:t>
            </a:r>
            <a:r>
              <a:rPr lang="en-US" altLang="en-US" dirty="0" smtClean="0"/>
              <a:t>’, ‘le’, ‘</a:t>
            </a:r>
            <a:r>
              <a:rPr lang="en-US" altLang="en-US" dirty="0" err="1" smtClean="0"/>
              <a:t>gt</a:t>
            </a:r>
            <a:r>
              <a:rPr lang="en-US" altLang="en-US" dirty="0" smtClean="0"/>
              <a:t>’, ‘</a:t>
            </a:r>
            <a:r>
              <a:rPr lang="en-US" altLang="en-US" dirty="0" err="1" smtClean="0"/>
              <a:t>ge</a:t>
            </a:r>
            <a:r>
              <a:rPr lang="en-US" altLang="en-US" dirty="0" smtClean="0"/>
              <a:t>’), which are used to compare two atomic values. </a:t>
            </a:r>
          </a:p>
          <a:p>
            <a:pPr algn="just" eaLnBrk="1" hangingPunct="1"/>
            <a:r>
              <a:rPr lang="en-US" altLang="en-US" dirty="0" smtClean="0"/>
              <a:t>If either operand is a node, </a:t>
            </a:r>
            <a:r>
              <a:rPr lang="en-US" altLang="en-US" u="sng" dirty="0" smtClean="0"/>
              <a:t>atomization</a:t>
            </a:r>
            <a:r>
              <a:rPr lang="en-US" altLang="en-US" dirty="0" smtClean="0"/>
              <a:t> is used to convert it to an atomic value.</a:t>
            </a:r>
          </a:p>
          <a:p>
            <a:pPr algn="just" eaLnBrk="1" hangingPunct="1"/>
            <a:r>
              <a:rPr lang="en-US" altLang="en-US" dirty="0" smtClean="0"/>
              <a:t>If we try to compare an atomic value to an expression that returns multiple nodes, then a general comparison operator returns true if </a:t>
            </a:r>
            <a:r>
              <a:rPr lang="en-US" altLang="en-US" i="1" dirty="0" smtClean="0"/>
              <a:t>any</a:t>
            </a:r>
            <a:r>
              <a:rPr lang="en-US" altLang="en-US" dirty="0" smtClean="0"/>
              <a:t> value satisfies predicate; however, value comparison operator would raise an error.</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45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45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45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5" grpId="0" build="p"/>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a:xfrm>
            <a:off x="1600200" y="360363"/>
            <a:ext cx="8382000" cy="554037"/>
          </a:xfrm>
        </p:spPr>
        <p:txBody>
          <a:bodyPr>
            <a:noAutofit/>
          </a:bodyPr>
          <a:lstStyle/>
          <a:p>
            <a:pPr eaLnBrk="1" hangingPunct="1">
              <a:defRPr/>
            </a:pPr>
            <a:r>
              <a:rPr sz="3200" b="1">
                <a:solidFill>
                  <a:schemeClr val="tx1"/>
                </a:solidFill>
              </a:rPr>
              <a:t>Example </a:t>
            </a:r>
            <a:r>
              <a:rPr sz="3200" b="1" smtClean="0">
                <a:solidFill>
                  <a:schemeClr val="tx1"/>
                </a:solidFill>
              </a:rPr>
              <a:t>30.5 </a:t>
            </a:r>
            <a:r>
              <a:rPr sz="3200" b="1">
                <a:solidFill>
                  <a:schemeClr val="tx1"/>
                </a:solidFill>
              </a:rPr>
              <a:t>– XQuery FLWOR Expressions</a:t>
            </a:r>
          </a:p>
        </p:txBody>
      </p:sp>
      <p:sp>
        <p:nvSpPr>
          <p:cNvPr id="493571" name="Rectangle 3"/>
          <p:cNvSpPr>
            <a:spLocks noGrp="1" noChangeArrowheads="1"/>
          </p:cNvSpPr>
          <p:nvPr>
            <p:ph idx="1"/>
          </p:nvPr>
        </p:nvSpPr>
        <p:spPr>
          <a:xfrm>
            <a:off x="779463" y="1485900"/>
            <a:ext cx="8288337" cy="5219700"/>
          </a:xfrm>
        </p:spPr>
        <p:txBody>
          <a:bodyPr>
            <a:normAutofit/>
          </a:bodyPr>
          <a:lstStyle/>
          <a:p>
            <a:pPr algn="just" eaLnBrk="1" hangingPunct="1">
              <a:buFont typeface="Monotype Sorts"/>
              <a:buNone/>
            </a:pPr>
            <a:r>
              <a:rPr lang="en-US" altLang="en-US" dirty="0" smtClean="0">
                <a:cs typeface="Times New Roman" pitchFamily="18" charset="0"/>
              </a:rPr>
              <a:t>	List staff at branch B005 with salary &gt; £15,000.</a:t>
            </a:r>
          </a:p>
          <a:p>
            <a:pPr algn="just" eaLnBrk="1" hangingPunct="1">
              <a:lnSpc>
                <a:spcPct val="20000"/>
              </a:lnSpc>
              <a:buFont typeface="Monotype Sorts"/>
              <a:buNone/>
            </a:pPr>
            <a:endParaRPr lang="en-US" altLang="en-US" dirty="0" smtClean="0">
              <a:cs typeface="Times New Roman" pitchFamily="18" charset="0"/>
            </a:endParaRPr>
          </a:p>
          <a:p>
            <a:pPr algn="just" eaLnBrk="1" hangingPunct="1">
              <a:buFont typeface="Monotype Sorts"/>
              <a:buNone/>
            </a:pPr>
            <a:r>
              <a:rPr lang="en-US" altLang="en-US" dirty="0" smtClean="0">
                <a:cs typeface="Arial" pitchFamily="34" charset="0"/>
              </a:rPr>
              <a:t>	 </a:t>
            </a:r>
            <a:r>
              <a:rPr lang="en-US" altLang="en-US" dirty="0" smtClean="0">
                <a:cs typeface="Times New Roman" pitchFamily="18" charset="0"/>
              </a:rPr>
              <a:t>FOR $S IN </a:t>
            </a:r>
            <a:r>
              <a:rPr lang="en-US" altLang="en-US" dirty="0" smtClean="0">
                <a:cs typeface="Arial" pitchFamily="34" charset="0"/>
              </a:rPr>
              <a:t>doc</a:t>
            </a:r>
            <a:r>
              <a:rPr lang="en-US" altLang="en-US" dirty="0" smtClean="0">
                <a:cs typeface="Times New Roman" pitchFamily="18" charset="0"/>
              </a:rPr>
              <a:t>(“staff_list.xml”)//STAFF</a:t>
            </a:r>
          </a:p>
          <a:p>
            <a:pPr lvl="1" algn="just" eaLnBrk="1" hangingPunct="1">
              <a:buFontTx/>
              <a:buNone/>
            </a:pPr>
            <a:r>
              <a:rPr lang="en-US" altLang="en-US" dirty="0" smtClean="0">
                <a:cs typeface="Times New Roman" pitchFamily="18" charset="0"/>
              </a:rPr>
              <a:t>WHERE $S/SALARY &gt; 15000 AND </a:t>
            </a:r>
          </a:p>
          <a:p>
            <a:pPr lvl="1" algn="just" eaLnBrk="1" hangingPunct="1">
              <a:buFontTx/>
              <a:buNone/>
            </a:pPr>
            <a:r>
              <a:rPr lang="en-US" altLang="en-US" dirty="0" smtClean="0">
                <a:cs typeface="Times New Roman" pitchFamily="18" charset="0"/>
              </a:rPr>
              <a:t>			$S/@</a:t>
            </a:r>
            <a:r>
              <a:rPr lang="en-US" altLang="en-US" dirty="0" err="1" smtClean="0">
                <a:cs typeface="Times New Roman" pitchFamily="18" charset="0"/>
              </a:rPr>
              <a:t>branchNo</a:t>
            </a:r>
            <a:r>
              <a:rPr lang="en-US" altLang="en-US" dirty="0" smtClean="0">
                <a:cs typeface="Times New Roman" pitchFamily="18" charset="0"/>
              </a:rPr>
              <a:t> = “B005”</a:t>
            </a:r>
          </a:p>
          <a:p>
            <a:pPr lvl="1" algn="just" eaLnBrk="1" hangingPunct="1">
              <a:buFontTx/>
              <a:buNone/>
            </a:pPr>
            <a:r>
              <a:rPr lang="en-US" altLang="en-US" dirty="0" smtClean="0">
                <a:cs typeface="Times New Roman" pitchFamily="18" charset="0"/>
              </a:rPr>
              <a:t>RETURN $S/STAFFNO</a:t>
            </a:r>
          </a:p>
          <a:p>
            <a:pPr lvl="1" algn="just" eaLnBrk="1" hangingPunct="1">
              <a:buFontTx/>
              <a:buNone/>
            </a:pPr>
            <a:endParaRPr lang="en-US" altLang="en-US" dirty="0" smtClean="0">
              <a:cs typeface="Times New Roman" pitchFamily="18" charset="0"/>
            </a:endParaRPr>
          </a:p>
          <a:p>
            <a:pPr algn="just" eaLnBrk="1" hangingPunct="1"/>
            <a:r>
              <a:rPr lang="en-US" altLang="en-US" dirty="0" smtClean="0">
                <a:ea typeface="Times" pitchFamily="18" charset="0"/>
                <a:cs typeface="Times" pitchFamily="18" charset="0"/>
              </a:rPr>
              <a:t>Effective </a:t>
            </a:r>
            <a:r>
              <a:rPr lang="en-US" altLang="en-US" dirty="0" err="1" smtClean="0">
                <a:ea typeface="Times" pitchFamily="18" charset="0"/>
                <a:cs typeface="Times" pitchFamily="18" charset="0"/>
              </a:rPr>
              <a:t>boolean</a:t>
            </a:r>
            <a:r>
              <a:rPr lang="en-US" altLang="en-US" dirty="0" smtClean="0">
                <a:ea typeface="Times" pitchFamily="18" charset="0"/>
                <a:cs typeface="Times" pitchFamily="18" charset="0"/>
              </a:rPr>
              <a:t> value (EBV) of empty sequence is false; EBV also false if expression evaluates to: </a:t>
            </a:r>
            <a:r>
              <a:rPr lang="en-US" altLang="en-US" dirty="0" err="1" smtClean="0">
                <a:ea typeface="Times" pitchFamily="18" charset="0"/>
                <a:cs typeface="Times" pitchFamily="18" charset="0"/>
              </a:rPr>
              <a:t>xsd:boolean</a:t>
            </a:r>
            <a:r>
              <a:rPr lang="en-US" altLang="en-US" dirty="0" smtClean="0">
                <a:ea typeface="Times" pitchFamily="18" charset="0"/>
                <a:cs typeface="Times" pitchFamily="18" charset="0"/>
              </a:rPr>
              <a:t> value false, a numeric or binary zero, a zero-length string, or special float value </a:t>
            </a:r>
            <a:r>
              <a:rPr lang="en-US" altLang="en-US" dirty="0" err="1" smtClean="0">
                <a:ea typeface="Times" pitchFamily="18" charset="0"/>
                <a:cs typeface="Times" pitchFamily="18" charset="0"/>
              </a:rPr>
              <a:t>NaN</a:t>
            </a:r>
            <a:r>
              <a:rPr lang="en-US" altLang="en-US" dirty="0" smtClean="0">
                <a:ea typeface="Times" pitchFamily="18" charset="0"/>
                <a:cs typeface="Times" pitchFamily="18" charset="0"/>
              </a:rPr>
              <a:t> (not a number); EBV of any other sequence evaluates to true.</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35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357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357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357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3571">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35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1" grpId="0" build="p"/>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a:xfrm>
            <a:off x="1600200" y="360363"/>
            <a:ext cx="8382000" cy="554037"/>
          </a:xfrm>
        </p:spPr>
        <p:txBody>
          <a:bodyPr>
            <a:noAutofit/>
          </a:bodyPr>
          <a:lstStyle/>
          <a:p>
            <a:pPr eaLnBrk="1" hangingPunct="1">
              <a:defRPr/>
            </a:pPr>
            <a:r>
              <a:rPr sz="3200" b="1">
                <a:solidFill>
                  <a:schemeClr val="tx1"/>
                </a:solidFill>
              </a:rPr>
              <a:t>Example </a:t>
            </a:r>
            <a:r>
              <a:rPr sz="3200" b="1" smtClean="0">
                <a:solidFill>
                  <a:schemeClr val="tx1"/>
                </a:solidFill>
              </a:rPr>
              <a:t>30.5 </a:t>
            </a:r>
            <a:r>
              <a:rPr sz="3200" b="1">
                <a:solidFill>
                  <a:schemeClr val="tx1"/>
                </a:solidFill>
              </a:rPr>
              <a:t>– XQuery FLWOR Expressions</a:t>
            </a:r>
          </a:p>
        </p:txBody>
      </p:sp>
      <p:sp>
        <p:nvSpPr>
          <p:cNvPr id="472067" name="Rectangle 3"/>
          <p:cNvSpPr>
            <a:spLocks noGrp="1" noChangeArrowheads="1"/>
          </p:cNvSpPr>
          <p:nvPr>
            <p:ph idx="1"/>
          </p:nvPr>
        </p:nvSpPr>
        <p:spPr>
          <a:xfrm>
            <a:off x="1143000" y="1600200"/>
            <a:ext cx="8001000" cy="4191000"/>
          </a:xfrm>
        </p:spPr>
        <p:txBody>
          <a:bodyPr>
            <a:normAutofit/>
          </a:bodyPr>
          <a:lstStyle/>
          <a:p>
            <a:pPr marL="101600" indent="-101600" algn="just" defTabSz="615950" eaLnBrk="1" hangingPunct="1">
              <a:buFont typeface="Monotype Sorts"/>
              <a:buNone/>
            </a:pPr>
            <a:r>
              <a:rPr lang="en-US" altLang="en-US" dirty="0" smtClean="0">
                <a:cs typeface="Times New Roman" pitchFamily="18" charset="0"/>
              </a:rPr>
              <a:t> List all staff in descending order of staff number.</a:t>
            </a:r>
          </a:p>
          <a:p>
            <a:pPr marL="101600" indent="-101600" algn="just" defTabSz="615950" eaLnBrk="1" hangingPunct="1">
              <a:lnSpc>
                <a:spcPct val="20000"/>
              </a:lnSpc>
              <a:buFont typeface="Monotype Sorts"/>
              <a:buNone/>
            </a:pPr>
            <a:endParaRPr lang="en-US" altLang="en-US" dirty="0" smtClean="0">
              <a:cs typeface="Times New Roman" pitchFamily="18" charset="0"/>
            </a:endParaRPr>
          </a:p>
          <a:p>
            <a:pPr marL="101600" indent="-101600" algn="just" defTabSz="615950" eaLnBrk="1" hangingPunct="1">
              <a:buFont typeface="Monotype Sorts"/>
              <a:buNone/>
            </a:pPr>
            <a:r>
              <a:rPr lang="en-US" altLang="en-US" dirty="0" smtClean="0">
                <a:cs typeface="Times New Roman" pitchFamily="18" charset="0"/>
              </a:rPr>
              <a:t>     FOR $S IN </a:t>
            </a:r>
            <a:r>
              <a:rPr lang="en-US" altLang="en-US" dirty="0" smtClean="0">
                <a:cs typeface="Arial" pitchFamily="34" charset="0"/>
              </a:rPr>
              <a:t>doc</a:t>
            </a:r>
            <a:r>
              <a:rPr lang="en-US" altLang="en-US" dirty="0" smtClean="0">
                <a:cs typeface="Times New Roman" pitchFamily="18" charset="0"/>
              </a:rPr>
              <a:t>(“staff_list.xml”)//STAFF</a:t>
            </a:r>
          </a:p>
          <a:p>
            <a:pPr marL="765175" lvl="1" indent="-473075" algn="just" defTabSz="615950" eaLnBrk="1" hangingPunct="1">
              <a:buFontTx/>
              <a:buNone/>
            </a:pPr>
            <a:r>
              <a:rPr lang="en-US" altLang="en-US" dirty="0" smtClean="0">
                <a:cs typeface="Times New Roman" pitchFamily="18" charset="0"/>
              </a:rPr>
              <a:t>ORDER BY $S/STAFFNO DESCENDING”</a:t>
            </a:r>
          </a:p>
          <a:p>
            <a:pPr marL="765175" lvl="1" indent="-473075" algn="just" defTabSz="615950" eaLnBrk="1" hangingPunct="1">
              <a:buFontTx/>
              <a:buNone/>
            </a:pPr>
            <a:r>
              <a:rPr lang="en-US" altLang="en-US" dirty="0" smtClean="0">
                <a:cs typeface="Times New Roman" pitchFamily="18" charset="0"/>
              </a:rPr>
              <a:t>RETURN $S/STAFFNO</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20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20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20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20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67" grpId="0" build="p"/>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5618" name="Rectangle 2"/>
          <p:cNvSpPr>
            <a:spLocks noGrp="1" noChangeArrowheads="1"/>
          </p:cNvSpPr>
          <p:nvPr>
            <p:ph type="title"/>
          </p:nvPr>
        </p:nvSpPr>
        <p:spPr>
          <a:xfrm>
            <a:off x="1676400" y="360363"/>
            <a:ext cx="8382000" cy="554037"/>
          </a:xfrm>
        </p:spPr>
        <p:txBody>
          <a:bodyPr>
            <a:noAutofit/>
          </a:bodyPr>
          <a:lstStyle/>
          <a:p>
            <a:pPr eaLnBrk="1" hangingPunct="1">
              <a:defRPr/>
            </a:pPr>
            <a:r>
              <a:rPr sz="3200" b="1">
                <a:solidFill>
                  <a:schemeClr val="tx1"/>
                </a:solidFill>
              </a:rPr>
              <a:t>Example </a:t>
            </a:r>
            <a:r>
              <a:rPr sz="3200" b="1" smtClean="0">
                <a:solidFill>
                  <a:schemeClr val="tx1"/>
                </a:solidFill>
              </a:rPr>
              <a:t>30.5 </a:t>
            </a:r>
            <a:r>
              <a:rPr sz="3200" b="1">
                <a:solidFill>
                  <a:schemeClr val="tx1"/>
                </a:solidFill>
              </a:rPr>
              <a:t>– XQuery FLWOR Expressions</a:t>
            </a:r>
          </a:p>
        </p:txBody>
      </p:sp>
      <p:sp>
        <p:nvSpPr>
          <p:cNvPr id="495619" name="Rectangle 3"/>
          <p:cNvSpPr>
            <a:spLocks noGrp="1" noChangeArrowheads="1"/>
          </p:cNvSpPr>
          <p:nvPr>
            <p:ph idx="1"/>
          </p:nvPr>
        </p:nvSpPr>
        <p:spPr>
          <a:xfrm>
            <a:off x="1066800" y="1543050"/>
            <a:ext cx="8001000" cy="4629150"/>
          </a:xfrm>
        </p:spPr>
        <p:txBody>
          <a:bodyPr>
            <a:normAutofit/>
          </a:bodyPr>
          <a:lstStyle/>
          <a:p>
            <a:pPr marL="101600" indent="-101600" algn="just" defTabSz="615950" eaLnBrk="1" hangingPunct="1">
              <a:buFont typeface="Monotype Sorts"/>
              <a:buNone/>
            </a:pPr>
            <a:r>
              <a:rPr lang="en-US" altLang="en-US" dirty="0" smtClean="0">
                <a:cs typeface="Times New Roman" pitchFamily="18" charset="0"/>
              </a:rPr>
              <a:t> List each branch office and average salary at branch.</a:t>
            </a:r>
          </a:p>
          <a:p>
            <a:pPr marL="101600" indent="-101600" algn="just" defTabSz="615950" eaLnBrk="1" hangingPunct="1">
              <a:lnSpc>
                <a:spcPct val="20000"/>
              </a:lnSpc>
              <a:buFont typeface="Monotype Sorts"/>
              <a:buNone/>
            </a:pPr>
            <a:endParaRPr lang="en-US" altLang="en-US" dirty="0" smtClean="0">
              <a:cs typeface="Times New Roman" pitchFamily="18" charset="0"/>
            </a:endParaRPr>
          </a:p>
          <a:p>
            <a:pPr marL="101600" indent="-101600" algn="just" defTabSz="615950" eaLnBrk="1" hangingPunct="1">
              <a:buFont typeface="Monotype Sorts"/>
              <a:buNone/>
            </a:pPr>
            <a:r>
              <a:rPr lang="en-US" altLang="en-US" dirty="0" smtClean="0">
                <a:cs typeface="Times New Roman" pitchFamily="18" charset="0"/>
              </a:rPr>
              <a:t>   FOR $B IN </a:t>
            </a:r>
          </a:p>
          <a:p>
            <a:pPr marL="101600" indent="-101600" algn="just" defTabSz="615950" eaLnBrk="1" hangingPunct="1">
              <a:buFont typeface="Monotype Sorts"/>
              <a:buNone/>
            </a:pPr>
            <a:r>
              <a:rPr lang="en-US" altLang="en-US" dirty="0" smtClean="0">
                <a:cs typeface="Times New Roman" pitchFamily="18" charset="0"/>
              </a:rPr>
              <a:t>		distinct-values(</a:t>
            </a:r>
            <a:r>
              <a:rPr lang="en-US" altLang="en-US" dirty="0" smtClean="0">
                <a:cs typeface="Arial" pitchFamily="34" charset="0"/>
              </a:rPr>
              <a:t>doc</a:t>
            </a:r>
            <a:r>
              <a:rPr lang="en-US" altLang="en-US" dirty="0" smtClean="0">
                <a:cs typeface="Times New Roman" pitchFamily="18" charset="0"/>
              </a:rPr>
              <a:t>(“staff_list.xml”)//@</a:t>
            </a:r>
            <a:r>
              <a:rPr lang="en-US" altLang="en-US" dirty="0" err="1" smtClean="0">
                <a:cs typeface="Times New Roman" pitchFamily="18" charset="0"/>
              </a:rPr>
              <a:t>branchNo</a:t>
            </a:r>
            <a:r>
              <a:rPr lang="en-US" altLang="en-US" dirty="0" smtClean="0">
                <a:cs typeface="Times New Roman" pitchFamily="18" charset="0"/>
              </a:rPr>
              <a:t>))</a:t>
            </a:r>
          </a:p>
          <a:p>
            <a:pPr marL="101600" indent="-101600" algn="just" defTabSz="615950" eaLnBrk="1" hangingPunct="1">
              <a:buFont typeface="Monotype Sorts"/>
              <a:buNone/>
            </a:pPr>
            <a:r>
              <a:rPr lang="en-US" altLang="en-US" dirty="0" smtClean="0">
                <a:cs typeface="Times New Roman" pitchFamily="18" charset="0"/>
              </a:rPr>
              <a:t>   LET $</a:t>
            </a:r>
            <a:r>
              <a:rPr lang="en-US" altLang="en-US" dirty="0" err="1" smtClean="0">
                <a:cs typeface="Times New Roman" pitchFamily="18" charset="0"/>
              </a:rPr>
              <a:t>avgSalary</a:t>
            </a:r>
            <a:r>
              <a:rPr lang="en-US" altLang="en-US" dirty="0" smtClean="0">
                <a:cs typeface="Times New Roman" pitchFamily="18" charset="0"/>
              </a:rPr>
              <a:t> := 	</a:t>
            </a:r>
            <a:r>
              <a:rPr lang="en-US" altLang="en-US" dirty="0" err="1" smtClean="0">
                <a:cs typeface="Times New Roman" pitchFamily="18" charset="0"/>
              </a:rPr>
              <a:t>avg</a:t>
            </a:r>
            <a:r>
              <a:rPr lang="en-US" altLang="en-US" dirty="0" smtClean="0">
                <a:cs typeface="Times New Roman" pitchFamily="18" charset="0"/>
              </a:rPr>
              <a:t>(</a:t>
            </a:r>
            <a:r>
              <a:rPr lang="en-US" altLang="en-US" dirty="0" smtClean="0">
                <a:cs typeface="Arial" pitchFamily="34" charset="0"/>
              </a:rPr>
              <a:t>doc</a:t>
            </a:r>
            <a:r>
              <a:rPr lang="en-US" altLang="en-US" dirty="0" smtClean="0">
                <a:cs typeface="Times New Roman" pitchFamily="18" charset="0"/>
              </a:rPr>
              <a:t>(“staff_list.xml”)//</a:t>
            </a:r>
          </a:p>
          <a:p>
            <a:pPr marL="765175" lvl="1" indent="-473075" algn="just" defTabSz="615950" eaLnBrk="1" hangingPunct="1">
              <a:buFontTx/>
              <a:buNone/>
            </a:pPr>
            <a:r>
              <a:rPr lang="en-US" altLang="en-US" dirty="0" smtClean="0">
                <a:cs typeface="Times New Roman" pitchFamily="18" charset="0"/>
              </a:rPr>
              <a:t>			STAFF[@</a:t>
            </a:r>
            <a:r>
              <a:rPr lang="en-US" altLang="en-US" dirty="0" err="1" smtClean="0">
                <a:cs typeface="Times New Roman" pitchFamily="18" charset="0"/>
              </a:rPr>
              <a:t>branchNo</a:t>
            </a:r>
            <a:r>
              <a:rPr lang="en-US" altLang="en-US" dirty="0" smtClean="0">
                <a:cs typeface="Times New Roman" pitchFamily="18" charset="0"/>
              </a:rPr>
              <a:t> = $B]/SALARY)</a:t>
            </a:r>
          </a:p>
          <a:p>
            <a:pPr marL="765175" lvl="1" indent="-473075" algn="just" defTabSz="615950" eaLnBrk="1" hangingPunct="1">
              <a:buFontTx/>
              <a:buNone/>
            </a:pPr>
            <a:r>
              <a:rPr lang="en-US" altLang="en-US" dirty="0" smtClean="0">
                <a:cs typeface="Times New Roman" pitchFamily="18" charset="0"/>
              </a:rPr>
              <a:t>RETURN </a:t>
            </a:r>
          </a:p>
          <a:p>
            <a:pPr marL="765175" lvl="1" indent="-473075" algn="just" defTabSz="615950" eaLnBrk="1" hangingPunct="1">
              <a:buFontTx/>
              <a:buNone/>
            </a:pPr>
            <a:r>
              <a:rPr lang="en-US" altLang="en-US" dirty="0" smtClean="0">
                <a:cs typeface="Times New Roman" pitchFamily="18" charset="0"/>
              </a:rPr>
              <a:t>	&lt;BRANCH&gt;</a:t>
            </a:r>
          </a:p>
          <a:p>
            <a:pPr marL="765175" lvl="1" indent="-473075" algn="just" defTabSz="615950" eaLnBrk="1" hangingPunct="1">
              <a:buFontTx/>
              <a:buNone/>
            </a:pPr>
            <a:r>
              <a:rPr lang="en-US" altLang="en-US" dirty="0" smtClean="0">
                <a:cs typeface="Times New Roman" pitchFamily="18" charset="0"/>
              </a:rPr>
              <a:t>		&lt;BRANCHNO&gt;{ $B/</a:t>
            </a:r>
            <a:r>
              <a:rPr lang="en-US" altLang="en-US" dirty="0" smtClean="0">
                <a:cs typeface="Arial" pitchFamily="34" charset="0"/>
              </a:rPr>
              <a:t>text</a:t>
            </a:r>
            <a:r>
              <a:rPr lang="en-US" altLang="en-US" dirty="0" smtClean="0">
                <a:cs typeface="Times New Roman" pitchFamily="18" charset="0"/>
              </a:rPr>
              <a:t>() }&lt;/BRANCHNO&gt;,</a:t>
            </a:r>
          </a:p>
          <a:p>
            <a:pPr marL="765175" lvl="1" indent="-473075" algn="just" defTabSz="615950" eaLnBrk="1" hangingPunct="1">
              <a:buFontTx/>
              <a:buNone/>
            </a:pPr>
            <a:r>
              <a:rPr lang="en-US" altLang="en-US" dirty="0" smtClean="0">
                <a:cs typeface="Times New Roman" pitchFamily="18" charset="0"/>
              </a:rPr>
              <a:t>		&lt;AVGSALARY&gt;$</a:t>
            </a:r>
            <a:r>
              <a:rPr lang="en-US" altLang="en-US" dirty="0" err="1" smtClean="0">
                <a:cs typeface="Times New Roman" pitchFamily="18" charset="0"/>
              </a:rPr>
              <a:t>avgSalary</a:t>
            </a:r>
            <a:r>
              <a:rPr lang="en-US" altLang="en-US" dirty="0" smtClean="0">
                <a:cs typeface="Times New Roman" pitchFamily="18" charset="0"/>
              </a:rPr>
              <a:t>&lt;/AVGSALARY&gt;</a:t>
            </a:r>
          </a:p>
          <a:p>
            <a:pPr marL="765175" lvl="1" indent="-473075" algn="just" defTabSz="615950" eaLnBrk="1" hangingPunct="1">
              <a:buFontTx/>
              <a:buNone/>
            </a:pPr>
            <a:r>
              <a:rPr lang="en-US" altLang="en-US" dirty="0" smtClean="0">
                <a:cs typeface="Times New Roman" pitchFamily="18" charset="0"/>
              </a:rPr>
              <a:t>	&lt;/BRANCH&gt;</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56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56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561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561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561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561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561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561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561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56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19" grpId="0" build="p"/>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a:xfrm>
            <a:off x="1676400" y="360363"/>
            <a:ext cx="8382000" cy="554037"/>
          </a:xfrm>
        </p:spPr>
        <p:txBody>
          <a:bodyPr>
            <a:noAutofit/>
          </a:bodyPr>
          <a:lstStyle/>
          <a:p>
            <a:pPr eaLnBrk="1" hangingPunct="1">
              <a:defRPr/>
            </a:pPr>
            <a:r>
              <a:rPr sz="3200" b="1">
                <a:solidFill>
                  <a:schemeClr val="tx1"/>
                </a:solidFill>
              </a:rPr>
              <a:t>Example </a:t>
            </a:r>
            <a:r>
              <a:rPr sz="3200" b="1" smtClean="0">
                <a:solidFill>
                  <a:schemeClr val="tx1"/>
                </a:solidFill>
              </a:rPr>
              <a:t>30.5 </a:t>
            </a:r>
            <a:r>
              <a:rPr sz="3200" b="1">
                <a:solidFill>
                  <a:schemeClr val="tx1"/>
                </a:solidFill>
              </a:rPr>
              <a:t>– XQuery FLWOR Expressions</a:t>
            </a:r>
          </a:p>
        </p:txBody>
      </p:sp>
      <p:sp>
        <p:nvSpPr>
          <p:cNvPr id="473091" name="Rectangle 3"/>
          <p:cNvSpPr>
            <a:spLocks noGrp="1" noChangeArrowheads="1"/>
          </p:cNvSpPr>
          <p:nvPr>
            <p:ph idx="1"/>
          </p:nvPr>
        </p:nvSpPr>
        <p:spPr>
          <a:xfrm>
            <a:off x="847725" y="1630363"/>
            <a:ext cx="8143875" cy="3627437"/>
          </a:xfrm>
        </p:spPr>
        <p:txBody>
          <a:bodyPr>
            <a:normAutofit/>
          </a:bodyPr>
          <a:lstStyle/>
          <a:p>
            <a:pPr marL="0" indent="0" algn="just" eaLnBrk="1" hangingPunct="1">
              <a:buFont typeface="Monotype Sorts"/>
              <a:buNone/>
            </a:pPr>
            <a:r>
              <a:rPr lang="en-US" altLang="en-US" dirty="0" smtClean="0">
                <a:cs typeface="Times New Roman" pitchFamily="18" charset="0"/>
              </a:rPr>
              <a:t>   List branches that have more than 20 staff.</a:t>
            </a:r>
          </a:p>
          <a:p>
            <a:pPr marL="0" indent="0" algn="just" eaLnBrk="1" hangingPunct="1">
              <a:lnSpc>
                <a:spcPct val="20000"/>
              </a:lnSpc>
              <a:buFont typeface="Monotype Sorts"/>
              <a:buNone/>
            </a:pPr>
            <a:endParaRPr lang="en-US" altLang="en-US" dirty="0" smtClean="0">
              <a:cs typeface="Times New Roman" pitchFamily="18" charset="0"/>
            </a:endParaRPr>
          </a:p>
          <a:p>
            <a:pPr marL="0" indent="0" algn="just" eaLnBrk="1" hangingPunct="1">
              <a:buFont typeface="Monotype Sorts"/>
              <a:buNone/>
            </a:pPr>
            <a:r>
              <a:rPr lang="en-US" altLang="en-US" dirty="0" smtClean="0">
                <a:cs typeface="Times New Roman" pitchFamily="18" charset="0"/>
              </a:rPr>
              <a:t>  &lt;LARGEBRANCHES&gt; {</a:t>
            </a:r>
          </a:p>
          <a:p>
            <a:pPr marL="190500" lvl="1" indent="0" algn="just" eaLnBrk="1" hangingPunct="1">
              <a:buFontTx/>
              <a:buNone/>
            </a:pPr>
            <a:r>
              <a:rPr lang="en-US" altLang="en-US" dirty="0" smtClean="0">
                <a:cs typeface="Times New Roman" pitchFamily="18" charset="0"/>
              </a:rPr>
              <a:t>  FOR $B IN</a:t>
            </a:r>
          </a:p>
          <a:p>
            <a:pPr marL="190500" lvl="1" indent="0" algn="just" eaLnBrk="1" hangingPunct="1">
              <a:buFontTx/>
              <a:buNone/>
            </a:pPr>
            <a:r>
              <a:rPr lang="en-US" altLang="en-US" dirty="0" smtClean="0">
                <a:cs typeface="Times New Roman" pitchFamily="18" charset="0"/>
              </a:rPr>
              <a:t>      distinct-values(</a:t>
            </a:r>
            <a:r>
              <a:rPr lang="en-US" altLang="en-US" dirty="0" smtClean="0">
                <a:cs typeface="Arial" pitchFamily="34" charset="0"/>
              </a:rPr>
              <a:t>doc</a:t>
            </a:r>
            <a:r>
              <a:rPr lang="en-US" altLang="en-US" dirty="0" smtClean="0">
                <a:cs typeface="Times New Roman" pitchFamily="18" charset="0"/>
              </a:rPr>
              <a:t>(“staff_list.xml”)//@</a:t>
            </a:r>
            <a:r>
              <a:rPr lang="en-US" altLang="en-US" dirty="0" err="1" smtClean="0">
                <a:cs typeface="Times New Roman" pitchFamily="18" charset="0"/>
              </a:rPr>
              <a:t>branchNo</a:t>
            </a:r>
            <a:r>
              <a:rPr lang="en-US" altLang="en-US" dirty="0" smtClean="0">
                <a:cs typeface="Times New Roman" pitchFamily="18" charset="0"/>
              </a:rPr>
              <a:t>)</a:t>
            </a:r>
          </a:p>
          <a:p>
            <a:pPr marL="190500" lvl="1" indent="0" algn="just" eaLnBrk="1" hangingPunct="1">
              <a:buFontTx/>
              <a:buNone/>
            </a:pPr>
            <a:r>
              <a:rPr lang="en-US" altLang="en-US" dirty="0" smtClean="0">
                <a:cs typeface="Times New Roman" pitchFamily="18" charset="0"/>
              </a:rPr>
              <a:t>      LET $S := </a:t>
            </a:r>
            <a:r>
              <a:rPr lang="en-US" altLang="en-US" dirty="0" smtClean="0">
                <a:cs typeface="Arial" pitchFamily="34" charset="0"/>
              </a:rPr>
              <a:t>doc</a:t>
            </a:r>
            <a:r>
              <a:rPr lang="en-US" altLang="en-US" dirty="0" smtClean="0">
                <a:cs typeface="Times New Roman" pitchFamily="18" charset="0"/>
              </a:rPr>
              <a:t>(“staff_list.xml”)//STAFF/[@</a:t>
            </a:r>
            <a:r>
              <a:rPr lang="en-US" altLang="en-US" dirty="0" err="1" smtClean="0">
                <a:cs typeface="Times New Roman" pitchFamily="18" charset="0"/>
              </a:rPr>
              <a:t>branchNo</a:t>
            </a:r>
            <a:r>
              <a:rPr lang="en-US" altLang="en-US" dirty="0" smtClean="0">
                <a:cs typeface="Times New Roman" pitchFamily="18" charset="0"/>
              </a:rPr>
              <a:t> = $B]</a:t>
            </a:r>
          </a:p>
          <a:p>
            <a:pPr marL="190500" lvl="1" indent="0" algn="just" eaLnBrk="1" hangingPunct="1">
              <a:buFontTx/>
              <a:buNone/>
            </a:pPr>
            <a:r>
              <a:rPr lang="en-US" altLang="en-US" dirty="0" smtClean="0">
                <a:cs typeface="Times New Roman" pitchFamily="18" charset="0"/>
              </a:rPr>
              <a:t>    WHERE count($S) &gt; 20</a:t>
            </a:r>
          </a:p>
          <a:p>
            <a:pPr marL="190500" lvl="1" indent="0" algn="just" eaLnBrk="1" hangingPunct="1">
              <a:buFontTx/>
              <a:buNone/>
            </a:pPr>
            <a:r>
              <a:rPr lang="en-US" altLang="en-US" dirty="0" smtClean="0">
                <a:cs typeface="Times New Roman" pitchFamily="18" charset="0"/>
              </a:rPr>
              <a:t>     RETURN </a:t>
            </a:r>
          </a:p>
          <a:p>
            <a:pPr marL="190500" lvl="1" indent="0" algn="just" eaLnBrk="1" hangingPunct="1">
              <a:buFontTx/>
              <a:buNone/>
            </a:pPr>
            <a:r>
              <a:rPr lang="en-US" altLang="en-US" dirty="0" smtClean="0">
                <a:cs typeface="Times New Roman" pitchFamily="18" charset="0"/>
              </a:rPr>
              <a:t>	&lt;BRANCHNO&gt;{ $B/text() }&lt;/BRANCHNO&gt; }</a:t>
            </a:r>
          </a:p>
          <a:p>
            <a:pPr marL="190500" lvl="1" indent="0" algn="just" eaLnBrk="1" hangingPunct="1">
              <a:buFontTx/>
              <a:buNone/>
            </a:pPr>
            <a:r>
              <a:rPr lang="en-US" altLang="en-US" dirty="0" smtClean="0">
                <a:cs typeface="Times New Roman" pitchFamily="18" charset="0"/>
              </a:rPr>
              <a:t>&lt;/LARGEBRANCHES&gt;</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30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30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30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309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309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309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309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309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30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091" grpId="0" build="p"/>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a:xfrm>
            <a:off x="1600200" y="360363"/>
            <a:ext cx="8382000" cy="554037"/>
          </a:xfrm>
        </p:spPr>
        <p:txBody>
          <a:bodyPr>
            <a:noAutofit/>
          </a:bodyPr>
          <a:lstStyle/>
          <a:p>
            <a:pPr eaLnBrk="1" hangingPunct="1">
              <a:defRPr/>
            </a:pPr>
            <a:r>
              <a:rPr sz="3200" b="1">
                <a:solidFill>
                  <a:schemeClr val="tx1"/>
                </a:solidFill>
              </a:rPr>
              <a:t>Example </a:t>
            </a:r>
            <a:r>
              <a:rPr sz="3200" b="1" smtClean="0">
                <a:solidFill>
                  <a:schemeClr val="tx1"/>
                </a:solidFill>
              </a:rPr>
              <a:t>30.5 </a:t>
            </a:r>
            <a:r>
              <a:rPr sz="3200" b="1">
                <a:solidFill>
                  <a:schemeClr val="tx1"/>
                </a:solidFill>
              </a:rPr>
              <a:t>– XQuery FLWOR Expressions</a:t>
            </a:r>
          </a:p>
        </p:txBody>
      </p:sp>
      <p:sp>
        <p:nvSpPr>
          <p:cNvPr id="496643" name="Rectangle 3"/>
          <p:cNvSpPr>
            <a:spLocks noGrp="1" noChangeArrowheads="1"/>
          </p:cNvSpPr>
          <p:nvPr>
            <p:ph idx="1"/>
          </p:nvPr>
        </p:nvSpPr>
        <p:spPr>
          <a:xfrm>
            <a:off x="990600" y="1585913"/>
            <a:ext cx="8001000" cy="4357687"/>
          </a:xfrm>
        </p:spPr>
        <p:txBody>
          <a:bodyPr>
            <a:normAutofit/>
          </a:bodyPr>
          <a:lstStyle/>
          <a:p>
            <a:pPr marL="0" indent="0" algn="just" eaLnBrk="1" hangingPunct="1">
              <a:buFont typeface="Monotype Sorts"/>
              <a:buNone/>
            </a:pPr>
            <a:r>
              <a:rPr lang="en-US" altLang="en-US" dirty="0" smtClean="0">
                <a:cs typeface="Times New Roman" pitchFamily="18" charset="0"/>
              </a:rPr>
              <a:t>List branches with at least one member of staff with salary &gt; £15,000.</a:t>
            </a:r>
          </a:p>
          <a:p>
            <a:pPr marL="0" indent="0" algn="just" eaLnBrk="1" hangingPunct="1">
              <a:lnSpc>
                <a:spcPct val="20000"/>
              </a:lnSpc>
              <a:buFont typeface="Monotype Sorts"/>
              <a:buNone/>
            </a:pPr>
            <a:endParaRPr lang="en-US" altLang="en-US" dirty="0" smtClean="0">
              <a:cs typeface="Times New Roman" pitchFamily="18" charset="0"/>
            </a:endParaRPr>
          </a:p>
          <a:p>
            <a:pPr marL="0" indent="0" algn="just" eaLnBrk="1" hangingPunct="1">
              <a:buFont typeface="Monotype Sorts"/>
              <a:buNone/>
            </a:pPr>
            <a:r>
              <a:rPr lang="en-US" altLang="en-US" dirty="0" smtClean="0">
                <a:cs typeface="Times New Roman" pitchFamily="18" charset="0"/>
              </a:rPr>
              <a:t>  &lt;BRANCHESWITHLARGESALARIES&gt; {</a:t>
            </a:r>
          </a:p>
          <a:p>
            <a:pPr marL="190500" lvl="1" indent="0" algn="just" eaLnBrk="1" hangingPunct="1">
              <a:buFontTx/>
              <a:buNone/>
            </a:pPr>
            <a:r>
              <a:rPr lang="en-US" altLang="en-US" dirty="0" smtClean="0">
                <a:cs typeface="Times New Roman" pitchFamily="18" charset="0"/>
              </a:rPr>
              <a:t>  FOR $B IN</a:t>
            </a:r>
          </a:p>
          <a:p>
            <a:pPr marL="190500" lvl="1" indent="0" algn="just" eaLnBrk="1" hangingPunct="1">
              <a:buFontTx/>
              <a:buNone/>
            </a:pPr>
            <a:r>
              <a:rPr lang="en-US" altLang="en-US" dirty="0" smtClean="0">
                <a:cs typeface="Times New Roman" pitchFamily="18" charset="0"/>
              </a:rPr>
              <a:t>      distinct-values(</a:t>
            </a:r>
            <a:r>
              <a:rPr lang="en-US" altLang="en-US" dirty="0" smtClean="0">
                <a:cs typeface="Arial" pitchFamily="34" charset="0"/>
              </a:rPr>
              <a:t>doc</a:t>
            </a:r>
            <a:r>
              <a:rPr lang="en-US" altLang="en-US" dirty="0" smtClean="0">
                <a:cs typeface="Times New Roman" pitchFamily="18" charset="0"/>
              </a:rPr>
              <a:t>(“staff_list.xml”)//@</a:t>
            </a:r>
            <a:r>
              <a:rPr lang="en-US" altLang="en-US" dirty="0" err="1" smtClean="0">
                <a:cs typeface="Times New Roman" pitchFamily="18" charset="0"/>
              </a:rPr>
              <a:t>branchNo</a:t>
            </a:r>
            <a:r>
              <a:rPr lang="en-US" altLang="en-US" dirty="0" smtClean="0">
                <a:cs typeface="Times New Roman" pitchFamily="18" charset="0"/>
              </a:rPr>
              <a:t>)</a:t>
            </a:r>
          </a:p>
          <a:p>
            <a:pPr marL="190500" lvl="1" indent="0" algn="just" eaLnBrk="1" hangingPunct="1">
              <a:buFontTx/>
              <a:buNone/>
            </a:pPr>
            <a:r>
              <a:rPr lang="en-US" altLang="en-US" dirty="0" smtClean="0">
                <a:cs typeface="Times New Roman" pitchFamily="18" charset="0"/>
              </a:rPr>
              <a:t>      LET $S := </a:t>
            </a:r>
            <a:r>
              <a:rPr lang="en-US" altLang="en-US" dirty="0" smtClean="0">
                <a:cs typeface="Arial" pitchFamily="34" charset="0"/>
              </a:rPr>
              <a:t>doc</a:t>
            </a:r>
            <a:r>
              <a:rPr lang="en-US" altLang="en-US" dirty="0" smtClean="0">
                <a:cs typeface="Times New Roman" pitchFamily="18" charset="0"/>
              </a:rPr>
              <a:t>(“staff_list.xml”)//STAFF/[@</a:t>
            </a:r>
            <a:r>
              <a:rPr lang="en-US" altLang="en-US" dirty="0" err="1" smtClean="0">
                <a:cs typeface="Times New Roman" pitchFamily="18" charset="0"/>
              </a:rPr>
              <a:t>branchNo</a:t>
            </a:r>
            <a:r>
              <a:rPr lang="en-US" altLang="en-US" dirty="0" smtClean="0">
                <a:cs typeface="Times New Roman" pitchFamily="18" charset="0"/>
              </a:rPr>
              <a:t> = $B]</a:t>
            </a:r>
          </a:p>
          <a:p>
            <a:pPr marL="190500" lvl="1" indent="0" algn="just" eaLnBrk="1" hangingPunct="1">
              <a:buFontTx/>
              <a:buNone/>
            </a:pPr>
            <a:r>
              <a:rPr lang="en-US" altLang="en-US" dirty="0" smtClean="0">
                <a:cs typeface="Times New Roman" pitchFamily="18" charset="0"/>
              </a:rPr>
              <a:t>      WHERE SOME $</a:t>
            </a:r>
            <a:r>
              <a:rPr lang="en-US" altLang="en-US" dirty="0" err="1" smtClean="0">
                <a:cs typeface="Times New Roman" pitchFamily="18" charset="0"/>
              </a:rPr>
              <a:t>sal</a:t>
            </a:r>
            <a:r>
              <a:rPr lang="en-US" altLang="en-US" dirty="0" smtClean="0">
                <a:cs typeface="Times New Roman" pitchFamily="18" charset="0"/>
              </a:rPr>
              <a:t> IN $S/SALARY</a:t>
            </a:r>
          </a:p>
          <a:p>
            <a:pPr marL="190500" lvl="1" indent="0" algn="just" eaLnBrk="1" hangingPunct="1">
              <a:buFontTx/>
              <a:buNone/>
            </a:pPr>
            <a:r>
              <a:rPr lang="en-GB" altLang="en-US" dirty="0" smtClean="0">
                <a:cs typeface="Times New Roman" pitchFamily="18" charset="0"/>
              </a:rPr>
              <a:t>	SATISFIES ($</a:t>
            </a:r>
            <a:r>
              <a:rPr lang="en-GB" altLang="en-US" dirty="0" err="1" smtClean="0">
                <a:cs typeface="Times New Roman" pitchFamily="18" charset="0"/>
              </a:rPr>
              <a:t>sal</a:t>
            </a:r>
            <a:r>
              <a:rPr lang="en-GB" altLang="en-US" dirty="0" smtClean="0">
                <a:cs typeface="Times New Roman" pitchFamily="18" charset="0"/>
              </a:rPr>
              <a:t> &gt; 15000)</a:t>
            </a:r>
            <a:endParaRPr lang="en-US" altLang="en-US" dirty="0" smtClean="0">
              <a:cs typeface="Times New Roman" pitchFamily="18" charset="0"/>
            </a:endParaRPr>
          </a:p>
          <a:p>
            <a:pPr marL="190500" lvl="1" indent="0" algn="just" eaLnBrk="1" hangingPunct="1">
              <a:buFontTx/>
              <a:buNone/>
            </a:pPr>
            <a:r>
              <a:rPr lang="en-US" altLang="en-US" dirty="0" smtClean="0">
                <a:cs typeface="Times New Roman" pitchFamily="18" charset="0"/>
              </a:rPr>
              <a:t>     RETURN </a:t>
            </a:r>
          </a:p>
          <a:p>
            <a:pPr marL="190500" lvl="1" indent="0" algn="just" eaLnBrk="1" hangingPunct="1">
              <a:buFontTx/>
              <a:buNone/>
            </a:pPr>
            <a:r>
              <a:rPr lang="en-US" altLang="en-US" dirty="0" smtClean="0">
                <a:cs typeface="Times New Roman" pitchFamily="18" charset="0"/>
              </a:rPr>
              <a:t>	&lt;BRANCHNO&gt;{ $B/text() }&lt;/BRANCHNO&gt; }</a:t>
            </a:r>
          </a:p>
          <a:p>
            <a:pPr marL="190500" lvl="1" indent="0" algn="just" eaLnBrk="1" hangingPunct="1">
              <a:buFontTx/>
              <a:buNone/>
            </a:pPr>
            <a:r>
              <a:rPr lang="en-US" altLang="en-US" dirty="0" smtClean="0">
                <a:cs typeface="Times New Roman" pitchFamily="18" charset="0"/>
              </a:rPr>
              <a:t>&lt;/ BRANCHESWITHLARGESALARIES &gt;</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66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66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664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664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664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664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664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664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664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664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3" grpId="0" build="p"/>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7666" name="Rectangle 2"/>
          <p:cNvSpPr>
            <a:spLocks noGrp="1" noChangeArrowheads="1"/>
          </p:cNvSpPr>
          <p:nvPr>
            <p:ph type="title"/>
          </p:nvPr>
        </p:nvSpPr>
        <p:spPr>
          <a:xfrm>
            <a:off x="2133600" y="304800"/>
            <a:ext cx="7543800" cy="554037"/>
          </a:xfrm>
        </p:spPr>
        <p:txBody>
          <a:bodyPr>
            <a:noAutofit/>
          </a:bodyPr>
          <a:lstStyle/>
          <a:p>
            <a:pPr eaLnBrk="1" hangingPunct="1">
              <a:defRPr/>
            </a:pPr>
            <a:r>
              <a:rPr sz="3200" b="1">
                <a:solidFill>
                  <a:schemeClr val="tx1"/>
                </a:solidFill>
              </a:rPr>
              <a:t>Example </a:t>
            </a:r>
            <a:r>
              <a:rPr sz="3200" b="1" smtClean="0">
                <a:solidFill>
                  <a:schemeClr val="tx1"/>
                </a:solidFill>
              </a:rPr>
              <a:t>30.6 </a:t>
            </a:r>
            <a:r>
              <a:rPr sz="3200" b="1">
                <a:solidFill>
                  <a:schemeClr val="tx1"/>
                </a:solidFill>
              </a:rPr>
              <a:t>– Joining Two Documents</a:t>
            </a:r>
          </a:p>
        </p:txBody>
      </p:sp>
      <p:sp>
        <p:nvSpPr>
          <p:cNvPr id="497667" name="Rectangle 3"/>
          <p:cNvSpPr>
            <a:spLocks noGrp="1" noChangeArrowheads="1"/>
          </p:cNvSpPr>
          <p:nvPr>
            <p:ph idx="1"/>
          </p:nvPr>
        </p:nvSpPr>
        <p:spPr>
          <a:xfrm>
            <a:off x="1066800" y="1503363"/>
            <a:ext cx="8001000" cy="3144837"/>
          </a:xfrm>
        </p:spPr>
        <p:txBody>
          <a:bodyPr>
            <a:normAutofit/>
          </a:bodyPr>
          <a:lstStyle/>
          <a:p>
            <a:pPr marL="0" indent="0" algn="just" eaLnBrk="1" hangingPunct="1">
              <a:buFont typeface="Monotype Sorts"/>
              <a:buNone/>
            </a:pPr>
            <a:r>
              <a:rPr lang="en-US" altLang="en-US" dirty="0" smtClean="0"/>
              <a:t> List staff along with details of their next of kin</a:t>
            </a:r>
            <a:r>
              <a:rPr lang="en-US" altLang="en-US" dirty="0" smtClean="0">
                <a:cs typeface="Times New Roman" pitchFamily="18" charset="0"/>
              </a:rPr>
              <a:t>.</a:t>
            </a:r>
          </a:p>
          <a:p>
            <a:pPr marL="0" indent="0" algn="just" eaLnBrk="1" hangingPunct="1">
              <a:lnSpc>
                <a:spcPct val="20000"/>
              </a:lnSpc>
              <a:buFont typeface="Monotype Sorts"/>
              <a:buNone/>
            </a:pPr>
            <a:endParaRPr lang="en-US" altLang="en-US" dirty="0" smtClean="0">
              <a:cs typeface="Times New Roman" pitchFamily="18" charset="0"/>
            </a:endParaRPr>
          </a:p>
          <a:p>
            <a:pPr marL="0" indent="0" algn="just" eaLnBrk="1" hangingPunct="1">
              <a:buFont typeface="Monotype Sorts"/>
              <a:buNone/>
            </a:pPr>
            <a:r>
              <a:rPr lang="en-US" altLang="en-US" dirty="0" smtClean="0">
                <a:cs typeface="Times New Roman" pitchFamily="18" charset="0"/>
              </a:rPr>
              <a:t> FOR  $S IN </a:t>
            </a:r>
            <a:r>
              <a:rPr lang="en-US" altLang="en-US" dirty="0" smtClean="0">
                <a:cs typeface="Arial" pitchFamily="34" charset="0"/>
              </a:rPr>
              <a:t>doc</a:t>
            </a:r>
            <a:r>
              <a:rPr lang="en-US" altLang="en-US" dirty="0" smtClean="0">
                <a:cs typeface="Times New Roman" pitchFamily="18" charset="0"/>
              </a:rPr>
              <a:t>(“staff_list.xml”)//STAFF,</a:t>
            </a:r>
          </a:p>
          <a:p>
            <a:pPr marL="0" indent="0" algn="just" eaLnBrk="1" hangingPunct="1">
              <a:buFont typeface="Monotype Sorts"/>
              <a:buNone/>
            </a:pPr>
            <a:r>
              <a:rPr lang="en-GB" altLang="en-US" dirty="0" smtClean="0">
                <a:cs typeface="Times New Roman" pitchFamily="18" charset="0"/>
              </a:rPr>
              <a:t>	$NOK IN </a:t>
            </a:r>
            <a:r>
              <a:rPr lang="en-US" altLang="en-US" dirty="0" smtClean="0">
                <a:cs typeface="Arial" pitchFamily="34" charset="0"/>
              </a:rPr>
              <a:t>doc</a:t>
            </a:r>
            <a:r>
              <a:rPr lang="en-US" altLang="en-US" dirty="0" smtClean="0">
                <a:cs typeface="Times New Roman" pitchFamily="18" charset="0"/>
              </a:rPr>
              <a:t>(“nok.xml”)//NOK</a:t>
            </a:r>
          </a:p>
          <a:p>
            <a:pPr marL="0" indent="0" algn="just" eaLnBrk="1" hangingPunct="1">
              <a:buFont typeface="Monotype Sorts"/>
              <a:buNone/>
            </a:pPr>
            <a:r>
              <a:rPr lang="en-US" altLang="en-US" dirty="0" smtClean="0">
                <a:cs typeface="Times New Roman" pitchFamily="18" charset="0"/>
              </a:rPr>
              <a:t> WHERE $S/STAFFNO = $NOK/STAFFNO</a:t>
            </a:r>
          </a:p>
          <a:p>
            <a:pPr marL="0" indent="0" algn="just" eaLnBrk="1" hangingPunct="1">
              <a:buFont typeface="Monotype Sorts"/>
              <a:buNone/>
            </a:pPr>
            <a:r>
              <a:rPr lang="en-US" altLang="en-US" dirty="0" smtClean="0">
                <a:cs typeface="Times New Roman" pitchFamily="18" charset="0"/>
              </a:rPr>
              <a:t> RETURN </a:t>
            </a:r>
          </a:p>
          <a:p>
            <a:pPr marL="190500" lvl="1" indent="0" algn="just" eaLnBrk="1" hangingPunct="1">
              <a:buFontTx/>
              <a:buNone/>
            </a:pPr>
            <a:r>
              <a:rPr lang="en-US" altLang="en-US" dirty="0" smtClean="0">
                <a:cs typeface="Times New Roman" pitchFamily="18" charset="0"/>
              </a:rPr>
              <a:t>    &lt;STAFFNO&gt;{ $S, $NOK/NAME }&lt;/STAFFNO&gt;</a:t>
            </a:r>
          </a:p>
          <a:p>
            <a:pPr marL="190500" lvl="1" indent="0" algn="just" eaLnBrk="1" hangingPunct="1">
              <a:buFontTx/>
              <a:buNone/>
            </a:pPr>
            <a:endParaRPr lang="en-US" altLang="en-US" dirty="0" smtClean="0">
              <a:cs typeface="Times New Roman" pitchFamily="18" charset="0"/>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76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76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76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76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766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76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66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274638"/>
            <a:ext cx="6629432" cy="1154098"/>
          </a:xfrm>
        </p:spPr>
        <p:txBody>
          <a:bodyPr>
            <a:normAutofit/>
          </a:bodyPr>
          <a:lstStyle/>
          <a:p>
            <a:pPr algn="r"/>
            <a:r>
              <a:rPr lang="en-AU" b="1" dirty="0" smtClean="0">
                <a:solidFill>
                  <a:schemeClr val="tx1"/>
                </a:solidFill>
                <a:cs typeface="Times New Roman" pitchFamily="18" charset="0"/>
              </a:rPr>
              <a:t>Ternary relationship called </a:t>
            </a:r>
            <a:r>
              <a:rPr lang="en-AU" b="1" i="1" dirty="0" smtClean="0">
                <a:solidFill>
                  <a:schemeClr val="tx1"/>
                </a:solidFill>
                <a:cs typeface="Arial" charset="0"/>
              </a:rPr>
              <a:t>Registers</a:t>
            </a:r>
            <a:endParaRPr lang="en-US" dirty="0">
              <a:solidFill>
                <a:schemeClr val="tx1"/>
              </a:solidFill>
            </a:endParaRPr>
          </a:p>
        </p:txBody>
      </p:sp>
      <p:pic>
        <p:nvPicPr>
          <p:cNvPr id="4" name="Picture 5" descr="DS3-Figure 11-07"/>
          <p:cNvPicPr>
            <a:picLocks noChangeAspect="1" noChangeArrowheads="1"/>
          </p:cNvPicPr>
          <p:nvPr/>
        </p:nvPicPr>
        <p:blipFill>
          <a:blip r:embed="rId3" cstate="print"/>
          <a:srcRect/>
          <a:stretch>
            <a:fillRect/>
          </a:stretch>
        </p:blipFill>
        <p:spPr bwMode="auto">
          <a:xfrm>
            <a:off x="1142976" y="2214554"/>
            <a:ext cx="7858180" cy="3500462"/>
          </a:xfrm>
          <a:prstGeom prst="rect">
            <a:avLst/>
          </a:prstGeom>
          <a:noFill/>
          <a:ln w="9525">
            <a:noFill/>
            <a:miter lim="800000"/>
            <a:headEnd/>
            <a:tailEnd/>
          </a:ln>
        </p:spPr>
      </p:pic>
      <p:sp>
        <p:nvSpPr>
          <p:cNvPr id="5" name="Oval 4"/>
          <p:cNvSpPr/>
          <p:nvPr/>
        </p:nvSpPr>
        <p:spPr>
          <a:xfrm>
            <a:off x="928662" y="2071678"/>
            <a:ext cx="2857520" cy="2000264"/>
          </a:xfrm>
          <a:prstGeom prst="ellipse">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Oval 5"/>
          <p:cNvSpPr/>
          <p:nvPr/>
        </p:nvSpPr>
        <p:spPr>
          <a:xfrm>
            <a:off x="5857884" y="2000240"/>
            <a:ext cx="2857520" cy="2000264"/>
          </a:xfrm>
          <a:prstGeom prst="ellipse">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Oval 6"/>
          <p:cNvSpPr/>
          <p:nvPr/>
        </p:nvSpPr>
        <p:spPr>
          <a:xfrm>
            <a:off x="3357554" y="3929066"/>
            <a:ext cx="2857520" cy="2000264"/>
          </a:xfrm>
          <a:prstGeom prst="ellipse">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a:xfrm>
            <a:off x="2438400" y="436563"/>
            <a:ext cx="6705600" cy="554037"/>
          </a:xfrm>
        </p:spPr>
        <p:txBody>
          <a:bodyPr>
            <a:noAutofit/>
          </a:bodyPr>
          <a:lstStyle/>
          <a:p>
            <a:pPr eaLnBrk="1" hangingPunct="1">
              <a:defRPr/>
            </a:pPr>
            <a:r>
              <a:rPr sz="3200" b="1">
                <a:solidFill>
                  <a:schemeClr val="tx1"/>
                </a:solidFill>
              </a:rPr>
              <a:t>Example </a:t>
            </a:r>
            <a:r>
              <a:rPr sz="3200" b="1" smtClean="0">
                <a:solidFill>
                  <a:schemeClr val="tx1"/>
                </a:solidFill>
              </a:rPr>
              <a:t>30.6 </a:t>
            </a:r>
            <a:r>
              <a:rPr sz="3200" b="1">
                <a:solidFill>
                  <a:schemeClr val="tx1"/>
                </a:solidFill>
              </a:rPr>
              <a:t>– Joining Two Documents</a:t>
            </a:r>
          </a:p>
        </p:txBody>
      </p:sp>
      <p:sp>
        <p:nvSpPr>
          <p:cNvPr id="498691" name="Rectangle 3"/>
          <p:cNvSpPr>
            <a:spLocks noGrp="1" noChangeArrowheads="1"/>
          </p:cNvSpPr>
          <p:nvPr>
            <p:ph idx="1"/>
          </p:nvPr>
        </p:nvSpPr>
        <p:spPr>
          <a:xfrm>
            <a:off x="1143000" y="1676400"/>
            <a:ext cx="7467600" cy="3868738"/>
          </a:xfrm>
        </p:spPr>
        <p:txBody>
          <a:bodyPr>
            <a:normAutofit/>
          </a:bodyPr>
          <a:lstStyle/>
          <a:p>
            <a:pPr marL="0" indent="0" algn="just" eaLnBrk="1" hangingPunct="1">
              <a:buFont typeface="Monotype Sorts"/>
              <a:buNone/>
            </a:pPr>
            <a:r>
              <a:rPr lang="en-US" altLang="en-US" dirty="0" smtClean="0"/>
              <a:t>List all staff along with their next of kin details</a:t>
            </a:r>
            <a:r>
              <a:rPr lang="en-US" altLang="en-US" dirty="0" smtClean="0">
                <a:cs typeface="Times New Roman" pitchFamily="18" charset="0"/>
              </a:rPr>
              <a:t>.</a:t>
            </a:r>
          </a:p>
          <a:p>
            <a:pPr marL="0" indent="0" algn="just" eaLnBrk="1" hangingPunct="1">
              <a:lnSpc>
                <a:spcPct val="20000"/>
              </a:lnSpc>
              <a:buFont typeface="Monotype Sorts"/>
              <a:buNone/>
            </a:pPr>
            <a:endParaRPr lang="en-US" altLang="en-US" dirty="0" smtClean="0">
              <a:cs typeface="Times New Roman" pitchFamily="18" charset="0"/>
            </a:endParaRPr>
          </a:p>
          <a:p>
            <a:pPr marL="0" indent="0" algn="just" eaLnBrk="1" hangingPunct="1">
              <a:buFont typeface="Monotype Sorts"/>
              <a:buNone/>
            </a:pPr>
            <a:r>
              <a:rPr lang="en-US" altLang="en-US" dirty="0" smtClean="0">
                <a:cs typeface="Times New Roman" pitchFamily="18" charset="0"/>
              </a:rPr>
              <a:t> FOR  $S IN </a:t>
            </a:r>
            <a:r>
              <a:rPr lang="en-US" altLang="en-US" dirty="0" smtClean="0">
                <a:cs typeface="Arial" pitchFamily="34" charset="0"/>
              </a:rPr>
              <a:t>doc</a:t>
            </a:r>
            <a:r>
              <a:rPr lang="en-US" altLang="en-US" dirty="0" smtClean="0">
                <a:cs typeface="Times New Roman" pitchFamily="18" charset="0"/>
              </a:rPr>
              <a:t>(“staff_list.xml”)//STAFF</a:t>
            </a:r>
          </a:p>
          <a:p>
            <a:pPr marL="0" indent="0" algn="just" eaLnBrk="1" hangingPunct="1">
              <a:buFont typeface="Monotype Sorts"/>
              <a:buNone/>
            </a:pPr>
            <a:r>
              <a:rPr lang="en-US" altLang="en-US" dirty="0" smtClean="0">
                <a:cs typeface="Times New Roman" pitchFamily="18" charset="0"/>
              </a:rPr>
              <a:t> RETURN </a:t>
            </a:r>
          </a:p>
          <a:p>
            <a:pPr marL="0" indent="0" algn="just" eaLnBrk="1" hangingPunct="1">
              <a:buFont typeface="Monotype Sorts"/>
              <a:buNone/>
            </a:pPr>
            <a:r>
              <a:rPr lang="en-GB" altLang="en-US" dirty="0" smtClean="0">
                <a:cs typeface="Times New Roman" pitchFamily="18" charset="0"/>
              </a:rPr>
              <a:t>     &lt;STAFFNOK&gt;</a:t>
            </a:r>
          </a:p>
          <a:p>
            <a:pPr marL="0" indent="0" algn="just" eaLnBrk="1" hangingPunct="1">
              <a:buFont typeface="Monotype Sorts"/>
              <a:buNone/>
            </a:pPr>
            <a:r>
              <a:rPr lang="en-GB" altLang="en-US" dirty="0" smtClean="0">
                <a:cs typeface="Times New Roman" pitchFamily="18" charset="0"/>
              </a:rPr>
              <a:t>	{ $S }</a:t>
            </a:r>
          </a:p>
          <a:p>
            <a:pPr marL="0" indent="0" algn="just" eaLnBrk="1" hangingPunct="1">
              <a:buFont typeface="Monotype Sorts"/>
              <a:buNone/>
            </a:pPr>
            <a:r>
              <a:rPr lang="en-GB" altLang="en-US" dirty="0" smtClean="0">
                <a:cs typeface="Times New Roman" pitchFamily="18" charset="0"/>
              </a:rPr>
              <a:t>	FOR $NOK IN </a:t>
            </a:r>
            <a:r>
              <a:rPr lang="en-US" altLang="en-US" dirty="0" smtClean="0">
                <a:cs typeface="Arial" pitchFamily="34" charset="0"/>
              </a:rPr>
              <a:t>doc</a:t>
            </a:r>
            <a:r>
              <a:rPr lang="en-US" altLang="en-US" dirty="0" smtClean="0">
                <a:cs typeface="Times New Roman" pitchFamily="18" charset="0"/>
              </a:rPr>
              <a:t>(“nok.xml”)//NOK</a:t>
            </a:r>
          </a:p>
          <a:p>
            <a:pPr marL="0" indent="0" algn="just" eaLnBrk="1" hangingPunct="1">
              <a:buFont typeface="Monotype Sorts"/>
              <a:buNone/>
            </a:pPr>
            <a:r>
              <a:rPr lang="en-US" altLang="en-US" dirty="0" smtClean="0">
                <a:cs typeface="Times New Roman" pitchFamily="18" charset="0"/>
              </a:rPr>
              <a:t> 	WHERE $S/STAFFNO = $NOK/STAFFNO</a:t>
            </a:r>
          </a:p>
          <a:p>
            <a:pPr marL="0" indent="0" algn="just" eaLnBrk="1" hangingPunct="1">
              <a:buFont typeface="Monotype Sorts"/>
              <a:buNone/>
            </a:pPr>
            <a:r>
              <a:rPr lang="en-GB" altLang="en-US" dirty="0" smtClean="0">
                <a:cs typeface="Times New Roman" pitchFamily="18" charset="0"/>
              </a:rPr>
              <a:t>	RETURN $NOK/NAME</a:t>
            </a:r>
            <a:endParaRPr lang="en-US" altLang="en-US" dirty="0" smtClean="0">
              <a:cs typeface="Times New Roman" pitchFamily="18" charset="0"/>
            </a:endParaRPr>
          </a:p>
          <a:p>
            <a:pPr marL="0" indent="0" algn="just" eaLnBrk="1" hangingPunct="1">
              <a:buFont typeface="Monotype Sorts"/>
              <a:buNone/>
            </a:pPr>
            <a:r>
              <a:rPr lang="en-GB" altLang="en-US" dirty="0" smtClean="0">
                <a:cs typeface="Times New Roman" pitchFamily="18" charset="0"/>
              </a:rPr>
              <a:t>     &lt;/STAFFNOK&gt;</a:t>
            </a:r>
            <a:endParaRPr lang="en-US" altLang="en-US" dirty="0" smtClean="0">
              <a:cs typeface="Times New Roman" pitchFamily="18" charset="0"/>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86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86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86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869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869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869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869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869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86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1" grpId="0" build="p"/>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2362200" y="304800"/>
            <a:ext cx="7010400" cy="554037"/>
          </a:xfrm>
        </p:spPr>
        <p:txBody>
          <a:bodyPr>
            <a:noAutofit/>
          </a:bodyPr>
          <a:lstStyle/>
          <a:p>
            <a:pPr eaLnBrk="1" hangingPunct="1">
              <a:defRPr/>
            </a:pPr>
            <a:r>
              <a:rPr sz="3200" b="1">
                <a:solidFill>
                  <a:schemeClr val="tx1"/>
                </a:solidFill>
              </a:rPr>
              <a:t>Example </a:t>
            </a:r>
            <a:r>
              <a:rPr sz="3200" b="1" smtClean="0">
                <a:solidFill>
                  <a:schemeClr val="tx1"/>
                </a:solidFill>
              </a:rPr>
              <a:t>30.6 </a:t>
            </a:r>
            <a:r>
              <a:rPr sz="3200" b="1">
                <a:solidFill>
                  <a:schemeClr val="tx1"/>
                </a:solidFill>
              </a:rPr>
              <a:t>– Joining Two Documents</a:t>
            </a:r>
          </a:p>
        </p:txBody>
      </p:sp>
      <p:sp>
        <p:nvSpPr>
          <p:cNvPr id="499715" name="Rectangle 3"/>
          <p:cNvSpPr>
            <a:spLocks noGrp="1" noChangeArrowheads="1"/>
          </p:cNvSpPr>
          <p:nvPr>
            <p:ph idx="1"/>
          </p:nvPr>
        </p:nvSpPr>
        <p:spPr>
          <a:xfrm>
            <a:off x="1066800" y="1512887"/>
            <a:ext cx="7899400" cy="5040313"/>
          </a:xfrm>
        </p:spPr>
        <p:txBody>
          <a:bodyPr>
            <a:normAutofit/>
          </a:bodyPr>
          <a:lstStyle/>
          <a:p>
            <a:pPr marL="0" indent="0" algn="just" eaLnBrk="1" hangingPunct="1">
              <a:buFont typeface="Monotype Sorts"/>
              <a:buNone/>
            </a:pPr>
            <a:r>
              <a:rPr lang="en-US" altLang="en-US" dirty="0" smtClean="0"/>
              <a:t> List each branch office and staff who work there</a:t>
            </a:r>
            <a:r>
              <a:rPr lang="en-US" altLang="en-US" dirty="0" smtClean="0">
                <a:cs typeface="Times New Roman" pitchFamily="18" charset="0"/>
              </a:rPr>
              <a:t>.</a:t>
            </a:r>
          </a:p>
          <a:p>
            <a:pPr marL="0" indent="0" algn="just" eaLnBrk="1" hangingPunct="1">
              <a:lnSpc>
                <a:spcPct val="20000"/>
              </a:lnSpc>
              <a:buFont typeface="Monotype Sorts"/>
              <a:buNone/>
            </a:pPr>
            <a:endParaRPr lang="en-US" altLang="en-US" dirty="0" smtClean="0">
              <a:cs typeface="Times New Roman" pitchFamily="18" charset="0"/>
            </a:endParaRPr>
          </a:p>
          <a:p>
            <a:pPr marL="0" indent="0" algn="just" eaLnBrk="1" hangingPunct="1">
              <a:buFont typeface="Monotype Sorts"/>
              <a:buNone/>
            </a:pPr>
            <a:r>
              <a:rPr lang="en-US" altLang="en-US" dirty="0" smtClean="0">
                <a:cs typeface="Times New Roman" pitchFamily="18" charset="0"/>
              </a:rPr>
              <a:t> &lt;BRANCHLIST&gt;</a:t>
            </a:r>
          </a:p>
          <a:p>
            <a:pPr marL="0" indent="0" algn="just" eaLnBrk="1" hangingPunct="1">
              <a:buFont typeface="Monotype Sorts"/>
              <a:buNone/>
            </a:pPr>
            <a:r>
              <a:rPr lang="en-US" altLang="en-US" dirty="0" smtClean="0">
                <a:cs typeface="Times New Roman" pitchFamily="18" charset="0"/>
              </a:rPr>
              <a:t>    FOR  $B IN </a:t>
            </a:r>
          </a:p>
          <a:p>
            <a:pPr marL="0" indent="0" algn="just" eaLnBrk="1" hangingPunct="1">
              <a:buFont typeface="Monotype Sorts"/>
              <a:buNone/>
            </a:pPr>
            <a:r>
              <a:rPr lang="en-US" altLang="en-US" dirty="0" smtClean="0">
                <a:cs typeface="Times New Roman" pitchFamily="18" charset="0"/>
              </a:rPr>
              <a:t>	distinct-values(</a:t>
            </a:r>
            <a:r>
              <a:rPr lang="en-US" altLang="en-US" dirty="0" smtClean="0">
                <a:cs typeface="Arial" pitchFamily="34" charset="0"/>
              </a:rPr>
              <a:t>doc</a:t>
            </a:r>
            <a:r>
              <a:rPr lang="en-US" altLang="en-US" dirty="0" smtClean="0">
                <a:cs typeface="Times New Roman" pitchFamily="18" charset="0"/>
              </a:rPr>
              <a:t>(“staff_list.xml”)//@</a:t>
            </a:r>
            <a:r>
              <a:rPr lang="en-US" altLang="en-US" dirty="0" err="1" smtClean="0">
                <a:cs typeface="Times New Roman" pitchFamily="18" charset="0"/>
              </a:rPr>
              <a:t>branchNo</a:t>
            </a:r>
            <a:r>
              <a:rPr lang="en-US" altLang="en-US" dirty="0" smtClean="0">
                <a:cs typeface="Times New Roman" pitchFamily="18" charset="0"/>
              </a:rPr>
              <a:t>)</a:t>
            </a:r>
          </a:p>
          <a:p>
            <a:pPr marL="0" indent="0" algn="just" eaLnBrk="1" hangingPunct="1">
              <a:buFont typeface="Monotype Sorts"/>
              <a:buNone/>
            </a:pPr>
            <a:r>
              <a:rPr lang="en-GB" altLang="en-US" dirty="0" smtClean="0">
                <a:cs typeface="Times New Roman" pitchFamily="18" charset="0"/>
              </a:rPr>
              <a:t>    ORDER BY $B</a:t>
            </a:r>
            <a:endParaRPr lang="en-US" altLang="en-US" dirty="0" smtClean="0">
              <a:cs typeface="Times New Roman" pitchFamily="18" charset="0"/>
            </a:endParaRPr>
          </a:p>
          <a:p>
            <a:pPr marL="0" indent="0" algn="just" eaLnBrk="1" hangingPunct="1">
              <a:buFont typeface="Monotype Sorts"/>
              <a:buNone/>
            </a:pPr>
            <a:r>
              <a:rPr lang="en-US" altLang="en-US" dirty="0" smtClean="0">
                <a:cs typeface="Times New Roman" pitchFamily="18" charset="0"/>
              </a:rPr>
              <a:t>    RETURN </a:t>
            </a:r>
          </a:p>
          <a:p>
            <a:pPr marL="0" indent="0" algn="just" eaLnBrk="1" hangingPunct="1">
              <a:buFont typeface="Monotype Sorts"/>
              <a:buNone/>
            </a:pPr>
            <a:r>
              <a:rPr lang="en-GB" altLang="en-US" dirty="0" smtClean="0">
                <a:cs typeface="Times New Roman" pitchFamily="18" charset="0"/>
              </a:rPr>
              <a:t>     &lt;BRANCHNO&gt; { $B/text() } {</a:t>
            </a:r>
          </a:p>
          <a:p>
            <a:pPr marL="0" indent="0" algn="just" eaLnBrk="1" hangingPunct="1">
              <a:buFont typeface="Monotype Sorts"/>
              <a:buNone/>
            </a:pPr>
            <a:r>
              <a:rPr lang="en-GB" altLang="en-US" dirty="0" smtClean="0">
                <a:cs typeface="Times New Roman" pitchFamily="18" charset="0"/>
              </a:rPr>
              <a:t>	FOR $S IN </a:t>
            </a:r>
            <a:r>
              <a:rPr lang="en-US" altLang="en-US" dirty="0" smtClean="0">
                <a:cs typeface="Arial" pitchFamily="34" charset="0"/>
              </a:rPr>
              <a:t>doc</a:t>
            </a:r>
            <a:r>
              <a:rPr lang="en-US" altLang="en-US" dirty="0" smtClean="0">
                <a:cs typeface="Times New Roman" pitchFamily="18" charset="0"/>
              </a:rPr>
              <a:t>(“staff_list.xml”)//STAFF</a:t>
            </a:r>
          </a:p>
          <a:p>
            <a:pPr marL="0" indent="0" algn="just" eaLnBrk="1" hangingPunct="1">
              <a:buFont typeface="Monotype Sorts"/>
              <a:buNone/>
            </a:pPr>
            <a:r>
              <a:rPr lang="en-GB" altLang="en-US" dirty="0" smtClean="0">
                <a:cs typeface="Times New Roman" pitchFamily="18" charset="0"/>
              </a:rPr>
              <a:t>	WHERE $S/@</a:t>
            </a:r>
            <a:r>
              <a:rPr lang="en-GB" altLang="en-US" dirty="0" err="1" smtClean="0">
                <a:cs typeface="Times New Roman" pitchFamily="18" charset="0"/>
              </a:rPr>
              <a:t>branchNo</a:t>
            </a:r>
            <a:r>
              <a:rPr lang="en-GB" altLang="en-US" dirty="0" smtClean="0">
                <a:cs typeface="Times New Roman" pitchFamily="18" charset="0"/>
              </a:rPr>
              <a:t> = $B</a:t>
            </a:r>
            <a:endParaRPr lang="en-US" altLang="en-US" dirty="0" smtClean="0">
              <a:cs typeface="Times New Roman" pitchFamily="18" charset="0"/>
            </a:endParaRPr>
          </a:p>
          <a:p>
            <a:pPr marL="0" indent="0" algn="just" eaLnBrk="1" hangingPunct="1">
              <a:buFont typeface="Monotype Sorts"/>
              <a:buNone/>
            </a:pPr>
            <a:r>
              <a:rPr lang="en-US" altLang="en-US" dirty="0" smtClean="0">
                <a:cs typeface="Times New Roman" pitchFamily="18" charset="0"/>
              </a:rPr>
              <a:t> 	ORDER BY $S/STAFFNO</a:t>
            </a:r>
          </a:p>
          <a:p>
            <a:pPr marL="0" indent="0" algn="just" eaLnBrk="1" hangingPunct="1">
              <a:buFont typeface="Monotype Sorts"/>
              <a:buNone/>
            </a:pPr>
            <a:r>
              <a:rPr lang="en-GB" altLang="en-US" dirty="0" smtClean="0">
                <a:cs typeface="Times New Roman" pitchFamily="18" charset="0"/>
              </a:rPr>
              <a:t>	RETURN $S/STAFFNO, $S/NAME, $S/POSITION, $S/SALARY }</a:t>
            </a:r>
          </a:p>
          <a:p>
            <a:pPr marL="0" indent="0" algn="just" eaLnBrk="1" hangingPunct="1">
              <a:buFont typeface="Monotype Sorts"/>
              <a:buNone/>
            </a:pPr>
            <a:r>
              <a:rPr lang="en-GB" altLang="en-US" dirty="0" smtClean="0">
                <a:cs typeface="Times New Roman" pitchFamily="18" charset="0"/>
              </a:rPr>
              <a:t>     &lt;/BRANCHNO&gt;</a:t>
            </a:r>
          </a:p>
          <a:p>
            <a:pPr marL="0" indent="0" algn="just" eaLnBrk="1" hangingPunct="1">
              <a:buFont typeface="Monotype Sorts"/>
              <a:buNone/>
            </a:pPr>
            <a:r>
              <a:rPr lang="en-GB" altLang="en-US" dirty="0" smtClean="0">
                <a:cs typeface="Times New Roman" pitchFamily="18" charset="0"/>
              </a:rPr>
              <a:t>&lt;/BRANCHLIST&gt;</a:t>
            </a:r>
            <a:endParaRPr lang="en-US" altLang="en-US" dirty="0" smtClean="0">
              <a:cs typeface="Times New Roman" pitchFamily="18" charset="0"/>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97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97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97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97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971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971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971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971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971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971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971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9715">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971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5" grpId="0" build="p"/>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a:xfrm>
            <a:off x="2438400" y="360363"/>
            <a:ext cx="6553200" cy="554037"/>
          </a:xfrm>
        </p:spPr>
        <p:txBody>
          <a:bodyPr>
            <a:noAutofit/>
          </a:bodyPr>
          <a:lstStyle/>
          <a:p>
            <a:pPr eaLnBrk="1" hangingPunct="1">
              <a:defRPr/>
            </a:pPr>
            <a:r>
              <a:rPr sz="3200" b="1">
                <a:solidFill>
                  <a:schemeClr val="tx1"/>
                </a:solidFill>
              </a:rPr>
              <a:t>Example </a:t>
            </a:r>
            <a:r>
              <a:rPr sz="3200" b="1" smtClean="0">
                <a:solidFill>
                  <a:schemeClr val="tx1"/>
                </a:solidFill>
              </a:rPr>
              <a:t>30.7 </a:t>
            </a:r>
            <a:r>
              <a:rPr sz="3200" b="1">
                <a:solidFill>
                  <a:schemeClr val="tx1"/>
                </a:solidFill>
              </a:rPr>
              <a:t>– User-Defined Function</a:t>
            </a:r>
          </a:p>
        </p:txBody>
      </p:sp>
      <p:sp>
        <p:nvSpPr>
          <p:cNvPr id="500739" name="Rectangle 3"/>
          <p:cNvSpPr>
            <a:spLocks noGrp="1" noChangeArrowheads="1"/>
          </p:cNvSpPr>
          <p:nvPr>
            <p:ph idx="1"/>
          </p:nvPr>
        </p:nvSpPr>
        <p:spPr>
          <a:xfrm>
            <a:off x="990600" y="1589087"/>
            <a:ext cx="8077200" cy="5040313"/>
          </a:xfrm>
        </p:spPr>
        <p:txBody>
          <a:bodyPr>
            <a:normAutofit/>
          </a:bodyPr>
          <a:lstStyle/>
          <a:p>
            <a:pPr marL="0" indent="0" algn="just" eaLnBrk="1" hangingPunct="1">
              <a:buFont typeface="Monotype Sorts"/>
              <a:buNone/>
            </a:pPr>
            <a:r>
              <a:rPr lang="en-US" altLang="en-US" dirty="0" smtClean="0"/>
              <a:t> Function to return staff at a given branch.</a:t>
            </a:r>
            <a:endParaRPr lang="en-US" altLang="en-US" dirty="0" smtClean="0">
              <a:cs typeface="Times New Roman" pitchFamily="18" charset="0"/>
            </a:endParaRPr>
          </a:p>
          <a:p>
            <a:pPr marL="0" indent="0" algn="just" eaLnBrk="1" hangingPunct="1">
              <a:lnSpc>
                <a:spcPct val="20000"/>
              </a:lnSpc>
              <a:buFont typeface="Monotype Sorts"/>
              <a:buNone/>
            </a:pPr>
            <a:endParaRPr lang="en-US" altLang="en-US" dirty="0" smtClean="0">
              <a:cs typeface="Times New Roman" pitchFamily="18" charset="0"/>
            </a:endParaRPr>
          </a:p>
          <a:p>
            <a:pPr marL="0" indent="0" algn="just" eaLnBrk="1" hangingPunct="1">
              <a:buFont typeface="Monotype Sorts"/>
              <a:buNone/>
            </a:pPr>
            <a:r>
              <a:rPr lang="en-GB" altLang="en-US" dirty="0" smtClean="0">
                <a:cs typeface="Times New Roman" pitchFamily="18" charset="0"/>
              </a:rPr>
              <a:t>DEFINE FUNCTION </a:t>
            </a:r>
            <a:r>
              <a:rPr lang="en-GB" altLang="en-US" dirty="0" err="1" smtClean="0">
                <a:cs typeface="Times New Roman" pitchFamily="18" charset="0"/>
              </a:rPr>
              <a:t>staffAtBranch</a:t>
            </a:r>
            <a:r>
              <a:rPr lang="en-GB" altLang="en-US" dirty="0" smtClean="0">
                <a:cs typeface="Times New Roman" pitchFamily="18" charset="0"/>
              </a:rPr>
              <a:t>($</a:t>
            </a:r>
            <a:r>
              <a:rPr lang="en-GB" altLang="en-US" dirty="0" err="1" smtClean="0">
                <a:cs typeface="Times New Roman" pitchFamily="18" charset="0"/>
              </a:rPr>
              <a:t>bNo</a:t>
            </a:r>
            <a:r>
              <a:rPr lang="en-GB" altLang="en-US" dirty="0" smtClean="0">
                <a:cs typeface="Times New Roman" pitchFamily="18" charset="0"/>
              </a:rPr>
              <a:t>) AS element()* {</a:t>
            </a:r>
          </a:p>
          <a:p>
            <a:pPr marL="0" indent="0" algn="just" eaLnBrk="1" hangingPunct="1">
              <a:buFont typeface="Monotype Sorts"/>
              <a:buNone/>
            </a:pPr>
            <a:r>
              <a:rPr lang="en-GB" altLang="en-US" dirty="0" smtClean="0">
                <a:cs typeface="Times New Roman" pitchFamily="18" charset="0"/>
              </a:rPr>
              <a:t>	FOR $S IN </a:t>
            </a:r>
            <a:r>
              <a:rPr lang="en-US" altLang="en-US" dirty="0" smtClean="0">
                <a:cs typeface="Arial" pitchFamily="34" charset="0"/>
              </a:rPr>
              <a:t>doc</a:t>
            </a:r>
            <a:r>
              <a:rPr lang="en-US" altLang="en-US" dirty="0" smtClean="0">
                <a:cs typeface="Times New Roman" pitchFamily="18" charset="0"/>
              </a:rPr>
              <a:t>(“staff_list.xml”)//STAFF</a:t>
            </a:r>
          </a:p>
          <a:p>
            <a:pPr marL="0" indent="0" algn="just" eaLnBrk="1" hangingPunct="1">
              <a:buFont typeface="Monotype Sorts"/>
              <a:buNone/>
            </a:pPr>
            <a:r>
              <a:rPr lang="en-GB" altLang="en-US" dirty="0" smtClean="0">
                <a:cs typeface="Times New Roman" pitchFamily="18" charset="0"/>
              </a:rPr>
              <a:t>	WHERE $S/@</a:t>
            </a:r>
            <a:r>
              <a:rPr lang="en-GB" altLang="en-US" dirty="0" err="1" smtClean="0">
                <a:cs typeface="Times New Roman" pitchFamily="18" charset="0"/>
              </a:rPr>
              <a:t>branchNo</a:t>
            </a:r>
            <a:r>
              <a:rPr lang="en-GB" altLang="en-US" dirty="0" smtClean="0">
                <a:cs typeface="Times New Roman" pitchFamily="18" charset="0"/>
              </a:rPr>
              <a:t> = $</a:t>
            </a:r>
            <a:r>
              <a:rPr lang="en-GB" altLang="en-US" dirty="0" err="1" smtClean="0">
                <a:cs typeface="Times New Roman" pitchFamily="18" charset="0"/>
              </a:rPr>
              <a:t>bNo</a:t>
            </a:r>
            <a:endParaRPr lang="en-US" altLang="en-US" dirty="0" smtClean="0">
              <a:cs typeface="Times New Roman" pitchFamily="18" charset="0"/>
            </a:endParaRPr>
          </a:p>
          <a:p>
            <a:pPr marL="0" indent="0" algn="just" eaLnBrk="1" hangingPunct="1">
              <a:buFont typeface="Monotype Sorts"/>
              <a:buNone/>
            </a:pPr>
            <a:r>
              <a:rPr lang="en-US" altLang="en-US" dirty="0" smtClean="0">
                <a:cs typeface="Times New Roman" pitchFamily="18" charset="0"/>
              </a:rPr>
              <a:t> 	ORDER BY $S/STAFFNO</a:t>
            </a:r>
          </a:p>
          <a:p>
            <a:pPr marL="0" indent="0" algn="just" eaLnBrk="1" hangingPunct="1">
              <a:buFont typeface="Monotype Sorts"/>
              <a:buNone/>
            </a:pPr>
            <a:r>
              <a:rPr lang="en-GB" altLang="en-US" dirty="0" smtClean="0">
                <a:cs typeface="Times New Roman" pitchFamily="18" charset="0"/>
              </a:rPr>
              <a:t>	RETURN $S/STAFFNO, $S/NAME, </a:t>
            </a:r>
          </a:p>
          <a:p>
            <a:pPr marL="0" indent="0" algn="just" eaLnBrk="1" hangingPunct="1">
              <a:buFont typeface="Monotype Sorts"/>
              <a:buNone/>
            </a:pPr>
            <a:r>
              <a:rPr lang="en-GB" altLang="en-US" dirty="0" smtClean="0">
                <a:cs typeface="Times New Roman" pitchFamily="18" charset="0"/>
              </a:rPr>
              <a:t>			$S/POSITION, $S/SALARY </a:t>
            </a:r>
          </a:p>
          <a:p>
            <a:pPr marL="0" indent="0" algn="just" eaLnBrk="1" hangingPunct="1">
              <a:buFont typeface="Monotype Sorts"/>
              <a:buNone/>
            </a:pPr>
            <a:r>
              <a:rPr lang="en-GB" altLang="en-US" dirty="0" smtClean="0">
                <a:cs typeface="Times New Roman" pitchFamily="18" charset="0"/>
              </a:rPr>
              <a:t>}</a:t>
            </a:r>
          </a:p>
          <a:p>
            <a:pPr marL="0" indent="0" algn="just" eaLnBrk="1" hangingPunct="1">
              <a:buFont typeface="Monotype Sorts"/>
              <a:buNone/>
            </a:pPr>
            <a:endParaRPr lang="en-GB" altLang="en-US" dirty="0" smtClean="0">
              <a:cs typeface="Times New Roman" pitchFamily="18" charset="0"/>
            </a:endParaRPr>
          </a:p>
          <a:p>
            <a:pPr marL="0" indent="0" algn="just" eaLnBrk="1" hangingPunct="1">
              <a:buFont typeface="Monotype Sorts"/>
              <a:buNone/>
            </a:pPr>
            <a:r>
              <a:rPr lang="en-GB" altLang="en-US" dirty="0" err="1" smtClean="0">
                <a:cs typeface="Times New Roman" pitchFamily="18" charset="0"/>
              </a:rPr>
              <a:t>staffAtBranch</a:t>
            </a:r>
            <a:r>
              <a:rPr lang="en-GB" altLang="en-US" dirty="0" smtClean="0">
                <a:cs typeface="Times New Roman" pitchFamily="18" charset="0"/>
              </a:rPr>
              <a:t>($B)</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007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073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073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073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073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073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073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0739">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07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39"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2514600" y="304800"/>
            <a:ext cx="6858000" cy="498475"/>
          </a:xfrm>
        </p:spPr>
        <p:txBody>
          <a:bodyPr>
            <a:noAutofit/>
          </a:bodyPr>
          <a:lstStyle/>
          <a:p>
            <a:pPr eaLnBrk="1" hangingPunct="1">
              <a:defRPr/>
            </a:pPr>
            <a:r>
              <a:rPr sz="2600" b="1">
                <a:solidFill>
                  <a:schemeClr val="tx1"/>
                </a:solidFill>
              </a:rPr>
              <a:t>ER Diagram Representing Main </a:t>
            </a:r>
            <a:r>
              <a:rPr sz="2600" b="1" smtClean="0">
                <a:solidFill>
                  <a:schemeClr val="tx1"/>
                </a:solidFill>
              </a:rPr>
              <a:t>Components</a:t>
            </a:r>
            <a:r>
              <a:rPr lang="en-US" sz="2600" b="1" dirty="0" smtClean="0">
                <a:solidFill>
                  <a:schemeClr val="tx1"/>
                </a:solidFill>
              </a:rPr>
              <a:t> of XML Query Data Model</a:t>
            </a:r>
            <a:endParaRPr sz="2600" b="1">
              <a:solidFill>
                <a:schemeClr val="tx1"/>
              </a:solidFill>
            </a:endParaRPr>
          </a:p>
        </p:txBody>
      </p:sp>
      <p:pic>
        <p:nvPicPr>
          <p:cNvPr id="154627" name="Picture 6" descr="C30NF21a"/>
          <p:cNvPicPr>
            <a:picLocks noGrp="1" noChangeAspect="1" noChangeArrowheads="1"/>
          </p:cNvPicPr>
          <p:nvPr>
            <p:ph idx="1"/>
          </p:nvPr>
        </p:nvPicPr>
        <p:blipFill>
          <a:blip r:embed="rId2"/>
          <a:srcRect/>
          <a:stretch>
            <a:fillRect/>
          </a:stretch>
        </p:blipFill>
        <p:spPr>
          <a:xfrm>
            <a:off x="990600" y="1565275"/>
            <a:ext cx="7848600" cy="4987925"/>
          </a:xfrm>
          <a:noFill/>
        </p:spPr>
      </p:pic>
    </p:spTree>
  </p:cSld>
  <p:clrMapOvr>
    <a:masterClrMapping/>
  </p:clrMapOvr>
  <p:transition>
    <p:wipe dir="d"/>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a:xfrm>
            <a:off x="2057400" y="436563"/>
            <a:ext cx="7315200" cy="554037"/>
          </a:xfrm>
        </p:spPr>
        <p:txBody>
          <a:bodyPr>
            <a:noAutofit/>
          </a:bodyPr>
          <a:lstStyle/>
          <a:p>
            <a:pPr eaLnBrk="1" hangingPunct="1">
              <a:defRPr/>
            </a:pPr>
            <a:r>
              <a:rPr sz="3200" b="1">
                <a:solidFill>
                  <a:schemeClr val="tx1"/>
                </a:solidFill>
              </a:rPr>
              <a:t>Example </a:t>
            </a:r>
            <a:r>
              <a:rPr sz="3200" b="1" smtClean="0">
                <a:solidFill>
                  <a:schemeClr val="tx1"/>
                </a:solidFill>
              </a:rPr>
              <a:t>30.8 </a:t>
            </a:r>
            <a:r>
              <a:rPr sz="3200" b="1">
                <a:solidFill>
                  <a:schemeClr val="tx1"/>
                </a:solidFill>
              </a:rPr>
              <a:t>- XML Query Data Model</a:t>
            </a:r>
          </a:p>
        </p:txBody>
      </p:sp>
      <p:pic>
        <p:nvPicPr>
          <p:cNvPr id="155651" name="Picture 6" descr="C30NF22a"/>
          <p:cNvPicPr>
            <a:picLocks noGrp="1" noChangeAspect="1" noChangeArrowheads="1"/>
          </p:cNvPicPr>
          <p:nvPr>
            <p:ph idx="1"/>
          </p:nvPr>
        </p:nvPicPr>
        <p:blipFill>
          <a:blip r:embed="rId2"/>
          <a:srcRect/>
          <a:stretch>
            <a:fillRect/>
          </a:stretch>
        </p:blipFill>
        <p:spPr>
          <a:xfrm>
            <a:off x="304801" y="1560513"/>
            <a:ext cx="8839200" cy="4611687"/>
          </a:xfrm>
          <a:noFill/>
        </p:spPr>
      </p:pic>
    </p:spTree>
  </p:cSld>
  <p:clrMapOvr>
    <a:masterClrMapping/>
  </p:clrMapOvr>
  <p:transition>
    <p:wipe dir="d"/>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a:xfrm>
            <a:off x="2743200" y="360363"/>
            <a:ext cx="6324600" cy="554037"/>
          </a:xfrm>
        </p:spPr>
        <p:txBody>
          <a:bodyPr>
            <a:noAutofit/>
          </a:bodyPr>
          <a:lstStyle/>
          <a:p>
            <a:pPr eaLnBrk="1" hangingPunct="1">
              <a:defRPr/>
            </a:pPr>
            <a:r>
              <a:rPr sz="3200" b="1">
                <a:solidFill>
                  <a:schemeClr val="tx1"/>
                </a:solidFill>
              </a:rPr>
              <a:t>Example </a:t>
            </a:r>
            <a:r>
              <a:rPr sz="3200" b="1" smtClean="0">
                <a:solidFill>
                  <a:schemeClr val="tx1"/>
                </a:solidFill>
              </a:rPr>
              <a:t>30.8 </a:t>
            </a:r>
            <a:r>
              <a:rPr sz="3200" b="1">
                <a:solidFill>
                  <a:schemeClr val="tx1"/>
                </a:solidFill>
              </a:rPr>
              <a:t>- XML Query Data Model</a:t>
            </a:r>
          </a:p>
        </p:txBody>
      </p:sp>
      <p:pic>
        <p:nvPicPr>
          <p:cNvPr id="156675" name="Picture 5" descr="C30NF22b"/>
          <p:cNvPicPr>
            <a:picLocks noGrp="1" noChangeAspect="1" noChangeArrowheads="1"/>
          </p:cNvPicPr>
          <p:nvPr>
            <p:ph idx="1"/>
          </p:nvPr>
        </p:nvPicPr>
        <p:blipFill>
          <a:blip r:embed="rId2"/>
          <a:srcRect/>
          <a:stretch>
            <a:fillRect/>
          </a:stretch>
        </p:blipFill>
        <p:spPr>
          <a:xfrm>
            <a:off x="228600" y="1557338"/>
            <a:ext cx="8741191" cy="4005262"/>
          </a:xfrm>
          <a:noFill/>
        </p:spPr>
      </p:pic>
    </p:spTree>
  </p:cSld>
  <p:clrMapOvr>
    <a:masterClrMapping/>
  </p:clrMapOvr>
  <p:transition>
    <p:wipe dir="d"/>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a:xfrm>
            <a:off x="2438400" y="360363"/>
            <a:ext cx="6705600" cy="554037"/>
          </a:xfrm>
        </p:spPr>
        <p:txBody>
          <a:bodyPr>
            <a:noAutofit/>
          </a:bodyPr>
          <a:lstStyle/>
          <a:p>
            <a:pPr eaLnBrk="1" hangingPunct="1">
              <a:defRPr/>
            </a:pPr>
            <a:r>
              <a:rPr sz="3200" b="1">
                <a:solidFill>
                  <a:schemeClr val="tx1"/>
                </a:solidFill>
              </a:rPr>
              <a:t>Example </a:t>
            </a:r>
            <a:r>
              <a:rPr sz="3200" b="1" smtClean="0">
                <a:solidFill>
                  <a:schemeClr val="tx1"/>
                </a:solidFill>
              </a:rPr>
              <a:t>30.8 </a:t>
            </a:r>
            <a:r>
              <a:rPr sz="3200" b="1">
                <a:solidFill>
                  <a:schemeClr val="tx1"/>
                </a:solidFill>
              </a:rPr>
              <a:t>- XML Query Data Model</a:t>
            </a:r>
          </a:p>
        </p:txBody>
      </p:sp>
      <p:pic>
        <p:nvPicPr>
          <p:cNvPr id="157699" name="Picture 6" descr="C30NF23"/>
          <p:cNvPicPr>
            <a:picLocks noGrp="1" noChangeAspect="1" noChangeArrowheads="1"/>
          </p:cNvPicPr>
          <p:nvPr>
            <p:ph idx="1"/>
          </p:nvPr>
        </p:nvPicPr>
        <p:blipFill>
          <a:blip r:embed="rId2"/>
          <a:srcRect/>
          <a:stretch>
            <a:fillRect/>
          </a:stretch>
        </p:blipFill>
        <p:spPr>
          <a:xfrm>
            <a:off x="152400" y="1560513"/>
            <a:ext cx="8920840" cy="4687887"/>
          </a:xfrm>
          <a:noFill/>
        </p:spPr>
      </p:pic>
    </p:spTree>
  </p:cSld>
  <p:clrMapOvr>
    <a:masterClrMapping/>
  </p:clrMapOvr>
  <p:transition>
    <p:wipe dir="d"/>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a:xfrm>
            <a:off x="2362200" y="230188"/>
            <a:ext cx="7086600" cy="554037"/>
          </a:xfrm>
        </p:spPr>
        <p:txBody>
          <a:bodyPr>
            <a:noAutofit/>
          </a:bodyPr>
          <a:lstStyle/>
          <a:p>
            <a:pPr eaLnBrk="1" hangingPunct="1">
              <a:defRPr/>
            </a:pPr>
            <a:r>
              <a:rPr sz="3200" b="1">
                <a:solidFill>
                  <a:schemeClr val="tx1"/>
                </a:solidFill>
              </a:rPr>
              <a:t>Example </a:t>
            </a:r>
            <a:r>
              <a:rPr sz="3200" b="1" smtClean="0">
                <a:solidFill>
                  <a:schemeClr val="tx1"/>
                </a:solidFill>
              </a:rPr>
              <a:t>30.8 </a:t>
            </a:r>
            <a:r>
              <a:rPr sz="3200" b="1">
                <a:solidFill>
                  <a:schemeClr val="tx1"/>
                </a:solidFill>
              </a:rPr>
              <a:t>- XML Query Data Model</a:t>
            </a:r>
          </a:p>
        </p:txBody>
      </p:sp>
      <p:pic>
        <p:nvPicPr>
          <p:cNvPr id="158723" name="Picture 6" descr="C30NF24a"/>
          <p:cNvPicPr>
            <a:picLocks noGrp="1" noChangeAspect="1" noChangeArrowheads="1"/>
          </p:cNvPicPr>
          <p:nvPr>
            <p:ph idx="1"/>
          </p:nvPr>
        </p:nvPicPr>
        <p:blipFill>
          <a:blip r:embed="rId2"/>
          <a:srcRect/>
          <a:stretch>
            <a:fillRect/>
          </a:stretch>
        </p:blipFill>
        <p:spPr>
          <a:xfrm>
            <a:off x="1681162" y="1441450"/>
            <a:ext cx="6624638" cy="5264150"/>
          </a:xfrm>
          <a:noFill/>
        </p:spPr>
      </p:pic>
    </p:spTree>
  </p:cSld>
  <p:clrMapOvr>
    <a:masterClrMapping/>
  </p:clrMapOvr>
  <p:transition>
    <p:wipe dir="d"/>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a:xfrm>
            <a:off x="2362200" y="284163"/>
            <a:ext cx="6858000" cy="554037"/>
          </a:xfrm>
        </p:spPr>
        <p:txBody>
          <a:bodyPr>
            <a:noAutofit/>
          </a:bodyPr>
          <a:lstStyle/>
          <a:p>
            <a:pPr eaLnBrk="1" hangingPunct="1">
              <a:defRPr/>
            </a:pPr>
            <a:r>
              <a:rPr sz="3200" b="1">
                <a:solidFill>
                  <a:schemeClr val="tx1"/>
                </a:solidFill>
              </a:rPr>
              <a:t>Example </a:t>
            </a:r>
            <a:r>
              <a:rPr sz="3200" b="1" smtClean="0">
                <a:solidFill>
                  <a:schemeClr val="tx1"/>
                </a:solidFill>
              </a:rPr>
              <a:t>30.8 </a:t>
            </a:r>
            <a:r>
              <a:rPr sz="3200" b="1">
                <a:solidFill>
                  <a:schemeClr val="tx1"/>
                </a:solidFill>
              </a:rPr>
              <a:t>- XML Query Data Model</a:t>
            </a:r>
          </a:p>
        </p:txBody>
      </p:sp>
      <p:pic>
        <p:nvPicPr>
          <p:cNvPr id="159747" name="Picture 5" descr="C30NF24b"/>
          <p:cNvPicPr>
            <a:picLocks noGrp="1" noChangeAspect="1" noChangeArrowheads="1"/>
          </p:cNvPicPr>
          <p:nvPr>
            <p:ph idx="1"/>
          </p:nvPr>
        </p:nvPicPr>
        <p:blipFill>
          <a:blip r:embed="rId2"/>
          <a:srcRect/>
          <a:stretch>
            <a:fillRect/>
          </a:stretch>
        </p:blipFill>
        <p:spPr>
          <a:xfrm>
            <a:off x="922337" y="1536700"/>
            <a:ext cx="7993063" cy="5016500"/>
          </a:xfrm>
          <a:noFill/>
        </p:spPr>
      </p:pic>
    </p:spTree>
  </p:cSld>
  <p:clrMapOvr>
    <a:masterClrMapping/>
  </p:clrMapOvr>
  <p:transition>
    <p:wipe dir="d"/>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a:xfrm>
            <a:off x="2667000" y="284163"/>
            <a:ext cx="6400800" cy="554037"/>
          </a:xfrm>
        </p:spPr>
        <p:txBody>
          <a:bodyPr>
            <a:noAutofit/>
          </a:bodyPr>
          <a:lstStyle/>
          <a:p>
            <a:pPr eaLnBrk="1" hangingPunct="1">
              <a:defRPr/>
            </a:pPr>
            <a:r>
              <a:rPr sz="3200" b="1">
                <a:solidFill>
                  <a:schemeClr val="tx1"/>
                </a:solidFill>
              </a:rPr>
              <a:t>Example </a:t>
            </a:r>
            <a:r>
              <a:rPr sz="3200" b="1" smtClean="0">
                <a:solidFill>
                  <a:schemeClr val="tx1"/>
                </a:solidFill>
              </a:rPr>
              <a:t>30.8 </a:t>
            </a:r>
            <a:r>
              <a:rPr sz="3200" b="1">
                <a:solidFill>
                  <a:schemeClr val="tx1"/>
                </a:solidFill>
              </a:rPr>
              <a:t>- XML Query Data Model</a:t>
            </a:r>
          </a:p>
        </p:txBody>
      </p:sp>
      <p:pic>
        <p:nvPicPr>
          <p:cNvPr id="160771" name="Picture 5" descr="C30NF24c"/>
          <p:cNvPicPr>
            <a:picLocks noGrp="1" noChangeAspect="1" noChangeArrowheads="1"/>
          </p:cNvPicPr>
          <p:nvPr>
            <p:ph idx="1"/>
          </p:nvPr>
        </p:nvPicPr>
        <p:blipFill>
          <a:blip r:embed="rId2"/>
          <a:srcRect/>
          <a:stretch>
            <a:fillRect/>
          </a:stretch>
        </p:blipFill>
        <p:spPr>
          <a:xfrm>
            <a:off x="1453988" y="1219200"/>
            <a:ext cx="6775612" cy="5416550"/>
          </a:xfrm>
          <a:noFill/>
        </p:spPr>
      </p:pic>
    </p:spTree>
  </p:cSld>
  <p:clrMapOvr>
    <a:masterClrMapping/>
  </p:clrMapOvr>
  <p:transition>
    <p:wipe dir="d"/>
  </p:transition>
  <p:timing>
    <p:tnLst>
      <p:par>
        <p:cTn id="1" dur="indefinite" restart="never" nodeType="tmRoot"/>
      </p:par>
    </p:tnLst>
  </p:timing>
</p:sld>
</file>

<file path=ppt/theme/theme1.xml><?xml version="1.0" encoding="utf-8"?>
<a:theme xmlns:a="http://schemas.openxmlformats.org/drawingml/2006/main" name="Template PPT 201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PPT 2015</Template>
  <TotalTime>3344</TotalTime>
  <Words>3584</Words>
  <Application>Microsoft Office PowerPoint</Application>
  <PresentationFormat>On-screen Show (4:3)</PresentationFormat>
  <Paragraphs>584</Paragraphs>
  <Slides>100</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100</vt:i4>
      </vt:variant>
    </vt:vector>
  </HeadingPairs>
  <TitlesOfParts>
    <vt:vector size="110" baseType="lpstr">
      <vt:lpstr>ＭＳ Ｐゴシック</vt:lpstr>
      <vt:lpstr>Arial</vt:lpstr>
      <vt:lpstr>Calibri</vt:lpstr>
      <vt:lpstr>Monotype Sorts</vt:lpstr>
      <vt:lpstr>MS Mincho</vt:lpstr>
      <vt:lpstr>Open Sans</vt:lpstr>
      <vt:lpstr>Times</vt:lpstr>
      <vt:lpstr>Times New Roman</vt:lpstr>
      <vt:lpstr>Wingdings</vt:lpstr>
      <vt:lpstr>Template PPT 2015</vt:lpstr>
      <vt:lpstr>ER MODELLING FOR GAME DEVELOPMENT  Session  19&amp;20</vt:lpstr>
      <vt:lpstr>LEARNING OUTCOME</vt:lpstr>
      <vt:lpstr>ACKNOWLEDGEMENT</vt:lpstr>
      <vt:lpstr>Learning Objectives</vt:lpstr>
      <vt:lpstr>CHAPTER 12 THE CONCEPT OF ER MODELLING</vt:lpstr>
      <vt:lpstr>4 Components in ER-Modeling</vt:lpstr>
      <vt:lpstr>PowerPoint Presentation</vt:lpstr>
      <vt:lpstr>3 Types of Relationship</vt:lpstr>
      <vt:lpstr>Ternary relationship called Registers</vt:lpstr>
      <vt:lpstr>Quaternary relationship  called Arranges</vt:lpstr>
      <vt:lpstr>Recursive relationship called Supervises with role names</vt:lpstr>
      <vt:lpstr>Attributes</vt:lpstr>
      <vt:lpstr>Types of Attributes</vt:lpstr>
      <vt:lpstr>Keys</vt:lpstr>
      <vt:lpstr>Attributes and Key from Customer, Order, and Product</vt:lpstr>
      <vt:lpstr>Attributes and Key from Dreamhome Case : Staff and Brach</vt:lpstr>
      <vt:lpstr>Strong vs Weak Entity</vt:lpstr>
      <vt:lpstr>PowerPoint Presentation</vt:lpstr>
      <vt:lpstr>Multiplicity</vt:lpstr>
      <vt:lpstr>PowerPoint Presentation</vt:lpstr>
      <vt:lpstr>Multiplicity of Staff Manages Branch (1:1) relationship </vt:lpstr>
      <vt:lpstr>Multiplicity of Staff Oversees PropertyForRent (1:*) relationship type </vt:lpstr>
      <vt:lpstr>Multiplicity of Newspaper Advertises PropertyForRent (*:*) relationship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9 OBJECT RELATIONAL DBMS</vt:lpstr>
      <vt:lpstr>Weaknesses of RDBMSs</vt:lpstr>
      <vt:lpstr>Weaknesses of RDBMSs</vt:lpstr>
      <vt:lpstr>Example - Recursive Query</vt:lpstr>
      <vt:lpstr>Weaknesses of RDBMSs</vt:lpstr>
      <vt:lpstr>Storing Objects in Relational Databases</vt:lpstr>
      <vt:lpstr>Mapping Classes to Relations – 3 Alternatives</vt:lpstr>
      <vt:lpstr>Mapping Classes to Relations – 3 Alternatives</vt:lpstr>
      <vt:lpstr>ORDBMSs - Features</vt:lpstr>
      <vt:lpstr>Four Quadrant View of the Database World</vt:lpstr>
      <vt:lpstr>Advantages of ORDBMSs</vt:lpstr>
      <vt:lpstr>Disadvantages of ORDBMSs</vt:lpstr>
      <vt:lpstr>Subtypes and Supertypes</vt:lpstr>
      <vt:lpstr>Example - Creation of Subtype</vt:lpstr>
      <vt:lpstr>PowerPoint Presentation</vt:lpstr>
      <vt:lpstr>Example - Creation of Subtable</vt:lpstr>
      <vt:lpstr>Example - Using Reference Type to Define a Relationship</vt:lpstr>
      <vt:lpstr>Comparison of ORDBMS and OODBMS – Data Modeling</vt:lpstr>
      <vt:lpstr>Comparison of ORDBMS and OODBMS – Data Access</vt:lpstr>
      <vt:lpstr>Comparison of ORDBMS and OODBMS – Data Sharing</vt:lpstr>
      <vt:lpstr>CHAPTER 30 SEMI STRUCTURED DATA AND XML</vt:lpstr>
      <vt:lpstr>Semistructured Data</vt:lpstr>
      <vt:lpstr>Semistructured Data</vt:lpstr>
      <vt:lpstr>Example 30.1</vt:lpstr>
      <vt:lpstr>Example 30.1</vt:lpstr>
      <vt:lpstr>Example 30.1</vt:lpstr>
      <vt:lpstr>Object Exchange Model (OEM)</vt:lpstr>
      <vt:lpstr>Lore and Lorel</vt:lpstr>
      <vt:lpstr>Lorel</vt:lpstr>
      <vt:lpstr>Lore and Lorel</vt:lpstr>
      <vt:lpstr>XML (eXtensible Markup Language)</vt:lpstr>
      <vt:lpstr>XML</vt:lpstr>
      <vt:lpstr>XML</vt:lpstr>
      <vt:lpstr>Advantages of XML</vt:lpstr>
      <vt:lpstr>XML</vt:lpstr>
      <vt:lpstr>XML - Elements</vt:lpstr>
      <vt:lpstr>XML - Attributes</vt:lpstr>
      <vt:lpstr>XML – Other Sections</vt:lpstr>
      <vt:lpstr>XML – Ordering</vt:lpstr>
      <vt:lpstr>XML Query Languages</vt:lpstr>
      <vt:lpstr>Example XML-QL</vt:lpstr>
      <vt:lpstr>XQuery</vt:lpstr>
      <vt:lpstr>XQuery – Path Expressions</vt:lpstr>
      <vt:lpstr>Example 30.4 – XQuery Path Expressions</vt:lpstr>
      <vt:lpstr>PowerPoint Presentation</vt:lpstr>
      <vt:lpstr>PowerPoint Presentation</vt:lpstr>
      <vt:lpstr>XQuery – FLWOR Expressions</vt:lpstr>
      <vt:lpstr>PowerPoint Presentation</vt:lpstr>
      <vt:lpstr>XQuery – FLWOR Expressions</vt:lpstr>
      <vt:lpstr>Example 30.5 – XQuery FLWOR Expressions</vt:lpstr>
      <vt:lpstr>Example 30.5 – XQuery FLWOR Expressions</vt:lpstr>
      <vt:lpstr>Example 30.5 – XQuery FLWOR Expressions</vt:lpstr>
      <vt:lpstr>Example 30.5 – XQuery FLWOR Expressions</vt:lpstr>
      <vt:lpstr>Example 30.5 – XQuery FLWOR Expressions</vt:lpstr>
      <vt:lpstr>Example 30.5 – XQuery FLWOR Expressions</vt:lpstr>
      <vt:lpstr>Example 30.5 – XQuery FLWOR Expressions</vt:lpstr>
      <vt:lpstr>Example 30.6 – Joining Two Documents</vt:lpstr>
      <vt:lpstr>Example 30.6 – Joining Two Documents</vt:lpstr>
      <vt:lpstr>Example 30.6 – Joining Two Documents</vt:lpstr>
      <vt:lpstr>Example 30.7 – User-Defined Function</vt:lpstr>
      <vt:lpstr>ER Diagram Representing Main Components of XML Query Data Model</vt:lpstr>
      <vt:lpstr>Example 30.8 - XML Query Data Model</vt:lpstr>
      <vt:lpstr>Example 30.8 - XML Query Data Model</vt:lpstr>
      <vt:lpstr>Example 30.8 - XML Query Data Model</vt:lpstr>
      <vt:lpstr>Example 30.8 - XML Query Data Model</vt:lpstr>
      <vt:lpstr>Example 30.8 - XML Query Data Model</vt:lpstr>
      <vt:lpstr>Example 30.8 - XML Query Data Model</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Session  #</dc:title>
  <dc:creator>Yulia</dc:creator>
  <cp:lastModifiedBy>Rommy Romster</cp:lastModifiedBy>
  <cp:revision>395</cp:revision>
  <dcterms:created xsi:type="dcterms:W3CDTF">2015-05-04T03:33:03Z</dcterms:created>
  <dcterms:modified xsi:type="dcterms:W3CDTF">2017-11-26T01:05:00Z</dcterms:modified>
</cp:coreProperties>
</file>